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5" r:id="rId18"/>
    <p:sldId id="276" r:id="rId19"/>
    <p:sldId id="277" r:id="rId20"/>
    <p:sldId id="278" r:id="rId21"/>
    <p:sldId id="279" r:id="rId22"/>
    <p:sldId id="281" r:id="rId23"/>
    <p:sldId id="280" r:id="rId24"/>
    <p:sldId id="283" r:id="rId25"/>
    <p:sldId id="284" r:id="rId26"/>
    <p:sldId id="282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2" y="1812927"/>
            <a:ext cx="347127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1812927"/>
            <a:ext cx="347127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1387058"/>
            <a:ext cx="3297953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3" y="2500312"/>
            <a:ext cx="3297954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6" name="Group 15"/>
          <p:cNvGrpSpPr/>
          <p:nvPr/>
        </p:nvGrpSpPr>
        <p:grpSpPr>
          <a:xfrm>
            <a:off x="4516154" y="994387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tx2">
                <a:lumMod val="75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674192" y="1601512"/>
            <a:ext cx="3429000" cy="3429000"/>
          </a:xfrm>
          <a:prstGeom prst="ellipse">
            <a:avLst/>
          </a:prstGeom>
          <a:ln w="76200"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val 55"/>
          <p:cNvSpPr>
            <a:spLocks noChangeAspect="1"/>
          </p:cNvSpPr>
          <p:nvPr/>
        </p:nvSpPr>
        <p:spPr>
          <a:xfrm>
            <a:off x="-69625" y="4042576"/>
            <a:ext cx="1743945" cy="1909234"/>
          </a:xfrm>
          <a:custGeom>
            <a:avLst/>
            <a:gdLst/>
            <a:ahLst/>
            <a:cxnLst/>
            <a:rect l="l" t="t" r="r" b="b"/>
            <a:pathLst>
              <a:path w="1743945" h="1909234">
                <a:moveTo>
                  <a:pt x="789328" y="0"/>
                </a:moveTo>
                <a:cubicBezTo>
                  <a:pt x="1316548" y="0"/>
                  <a:pt x="1743945" y="427397"/>
                  <a:pt x="1743945" y="954617"/>
                </a:cubicBezTo>
                <a:cubicBezTo>
                  <a:pt x="1743945" y="1481837"/>
                  <a:pt x="1316548" y="1909234"/>
                  <a:pt x="789328" y="1909234"/>
                </a:cubicBezTo>
                <a:cubicBezTo>
                  <a:pt x="461080" y="1909234"/>
                  <a:pt x="171527" y="1743562"/>
                  <a:pt x="0" y="1491086"/>
                </a:cubicBezTo>
                <a:lnTo>
                  <a:pt x="0" y="418149"/>
                </a:lnTo>
                <a:cubicBezTo>
                  <a:pt x="171527" y="165673"/>
                  <a:pt x="461080" y="0"/>
                  <a:pt x="789328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520638" y="1095310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2" name="Oval 51"/>
          <p:cNvSpPr>
            <a:spLocks noChangeAspect="1"/>
          </p:cNvSpPr>
          <p:nvPr/>
        </p:nvSpPr>
        <p:spPr>
          <a:xfrm>
            <a:off x="1878729" y="28293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20637" y="5729135"/>
            <a:ext cx="1909234" cy="1193756"/>
          </a:xfrm>
          <a:custGeom>
            <a:avLst/>
            <a:gdLst/>
            <a:ahLst/>
            <a:cxnLst/>
            <a:rect l="l" t="t" r="r" b="b"/>
            <a:pathLst>
              <a:path w="1909234" h="1193756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037305"/>
                  <a:pt x="1898721" y="1117537"/>
                  <a:pt x="1877819" y="1193756"/>
                </a:cubicBezTo>
                <a:lnTo>
                  <a:pt x="31415" y="1193756"/>
                </a:lnTo>
                <a:cubicBezTo>
                  <a:pt x="10513" y="1117537"/>
                  <a:pt x="0" y="103730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0" name="Oval 129"/>
          <p:cNvSpPr>
            <a:spLocks noChangeAspect="1"/>
          </p:cNvSpPr>
          <p:nvPr/>
        </p:nvSpPr>
        <p:spPr>
          <a:xfrm>
            <a:off x="-46711" y="-61709"/>
            <a:ext cx="1449107" cy="1677064"/>
          </a:xfrm>
          <a:custGeom>
            <a:avLst/>
            <a:gdLst/>
            <a:ahLst/>
            <a:cxnLst/>
            <a:rect l="l" t="t" r="r" b="b"/>
            <a:pathLst>
              <a:path w="1449107" h="1677064">
                <a:moveTo>
                  <a:pt x="0" y="0"/>
                </a:moveTo>
                <a:lnTo>
                  <a:pt x="1112019" y="0"/>
                </a:lnTo>
                <a:cubicBezTo>
                  <a:pt x="1319407" y="171874"/>
                  <a:pt x="1449107" y="432014"/>
                  <a:pt x="1449107" y="722447"/>
                </a:cubicBezTo>
                <a:cubicBezTo>
                  <a:pt x="1449107" y="1249667"/>
                  <a:pt x="1021710" y="1677064"/>
                  <a:pt x="494490" y="1677064"/>
                </a:cubicBezTo>
                <a:cubicBezTo>
                  <a:pt x="313232" y="1677064"/>
                  <a:pt x="143772" y="1626546"/>
                  <a:pt x="0" y="1537872"/>
                </a:cubicBezTo>
                <a:close/>
              </a:path>
            </a:pathLst>
          </a:custGeom>
          <a:solidFill>
            <a:schemeClr val="tx2">
              <a:lumMod val="75000"/>
              <a:alpha val="14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924113" y="-161623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2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2" name="Oval 131"/>
          <p:cNvSpPr>
            <a:spLocks noChangeAspect="1"/>
          </p:cNvSpPr>
          <p:nvPr/>
        </p:nvSpPr>
        <p:spPr>
          <a:xfrm>
            <a:off x="0" y="66073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7497531" y="-61709"/>
            <a:ext cx="1694467" cy="1677064"/>
          </a:xfrm>
          <a:custGeom>
            <a:avLst/>
            <a:gdLst/>
            <a:ahLst/>
            <a:cxnLst/>
            <a:rect l="l" t="t" r="r" b="b"/>
            <a:pathLst>
              <a:path w="1694467" h="1677064">
                <a:moveTo>
                  <a:pt x="337088" y="0"/>
                </a:moveTo>
                <a:lnTo>
                  <a:pt x="1573463" y="0"/>
                </a:lnTo>
                <a:cubicBezTo>
                  <a:pt x="1618202" y="37449"/>
                  <a:pt x="1658454" y="79950"/>
                  <a:pt x="1694467" y="126010"/>
                </a:cubicBezTo>
                <a:lnTo>
                  <a:pt x="1694467" y="1318884"/>
                </a:lnTo>
                <a:cubicBezTo>
                  <a:pt x="1522840" y="1538397"/>
                  <a:pt x="1254922" y="1677064"/>
                  <a:pt x="954617" y="1677064"/>
                </a:cubicBezTo>
                <a:cubicBezTo>
                  <a:pt x="427397" y="1677064"/>
                  <a:pt x="0" y="1249667"/>
                  <a:pt x="0" y="722447"/>
                </a:cubicBezTo>
                <a:cubicBezTo>
                  <a:pt x="0" y="432014"/>
                  <a:pt x="129700" y="171874"/>
                  <a:pt x="337088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4" name="Oval 133"/>
          <p:cNvSpPr>
            <a:spLocks noChangeAspect="1"/>
          </p:cNvSpPr>
          <p:nvPr/>
        </p:nvSpPr>
        <p:spPr>
          <a:xfrm>
            <a:off x="6117502" y="-61708"/>
            <a:ext cx="1909234" cy="1705448"/>
          </a:xfrm>
          <a:custGeom>
            <a:avLst/>
            <a:gdLst/>
            <a:ahLst/>
            <a:cxnLst/>
            <a:rect l="l" t="t" r="r" b="b"/>
            <a:pathLst>
              <a:path w="1909234" h="1705448">
                <a:moveTo>
                  <a:pt x="371490" y="0"/>
                </a:moveTo>
                <a:lnTo>
                  <a:pt x="1537745" y="0"/>
                </a:lnTo>
                <a:cubicBezTo>
                  <a:pt x="1764760" y="171517"/>
                  <a:pt x="1909234" y="444302"/>
                  <a:pt x="1909234" y="750831"/>
                </a:cubicBezTo>
                <a:cubicBezTo>
                  <a:pt x="1909234" y="1278051"/>
                  <a:pt x="1481837" y="1705448"/>
                  <a:pt x="954617" y="1705448"/>
                </a:cubicBezTo>
                <a:cubicBezTo>
                  <a:pt x="427397" y="1705448"/>
                  <a:pt x="0" y="1278051"/>
                  <a:pt x="0" y="750831"/>
                </a:cubicBezTo>
                <a:cubicBezTo>
                  <a:pt x="0" y="444302"/>
                  <a:pt x="144474" y="171517"/>
                  <a:pt x="37149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5" name="Oval 134"/>
          <p:cNvSpPr>
            <a:spLocks noChangeAspect="1"/>
          </p:cNvSpPr>
          <p:nvPr/>
        </p:nvSpPr>
        <p:spPr>
          <a:xfrm>
            <a:off x="7494454" y="1095309"/>
            <a:ext cx="1697544" cy="1909234"/>
          </a:xfrm>
          <a:custGeom>
            <a:avLst/>
            <a:gdLst/>
            <a:ahLst/>
            <a:cxnLst/>
            <a:rect l="l" t="t" r="r" b="b"/>
            <a:pathLst>
              <a:path w="1697544" h="1909234">
                <a:moveTo>
                  <a:pt x="954617" y="0"/>
                </a:moveTo>
                <a:cubicBezTo>
                  <a:pt x="1256666" y="0"/>
                  <a:pt x="1525952" y="140283"/>
                  <a:pt x="1697544" y="361910"/>
                </a:cubicBezTo>
                <a:lnTo>
                  <a:pt x="1697544" y="1547324"/>
                </a:lnTo>
                <a:cubicBezTo>
                  <a:pt x="1525952" y="1768951"/>
                  <a:pt x="1256666" y="1909234"/>
                  <a:pt x="954617" y="1909234"/>
                </a:cubicBezTo>
                <a:cubicBezTo>
                  <a:pt x="427397" y="1909234"/>
                  <a:pt x="0" y="1481837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8056674" y="5140346"/>
            <a:ext cx="1137194" cy="1759729"/>
          </a:xfrm>
          <a:custGeom>
            <a:avLst/>
            <a:gdLst/>
            <a:ahLst/>
            <a:cxnLst/>
            <a:rect l="l" t="t" r="r" b="b"/>
            <a:pathLst>
              <a:path w="1137194" h="1759729">
                <a:moveTo>
                  <a:pt x="954617" y="0"/>
                </a:moveTo>
                <a:cubicBezTo>
                  <a:pt x="1017088" y="0"/>
                  <a:pt x="1078157" y="6001"/>
                  <a:pt x="1137194" y="17897"/>
                </a:cubicBezTo>
                <a:lnTo>
                  <a:pt x="1137194" y="1759729"/>
                </a:lnTo>
                <a:lnTo>
                  <a:pt x="443151" y="1759729"/>
                </a:lnTo>
                <a:cubicBezTo>
                  <a:pt x="176544" y="1591075"/>
                  <a:pt x="0" y="1293463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7" name="Oval 136"/>
          <p:cNvSpPr>
            <a:spLocks noChangeAspect="1"/>
          </p:cNvSpPr>
          <p:nvPr/>
        </p:nvSpPr>
        <p:spPr>
          <a:xfrm>
            <a:off x="6661711" y="4362912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8" name="Oval 137"/>
          <p:cNvSpPr>
            <a:spLocks noChangeAspect="1"/>
          </p:cNvSpPr>
          <p:nvPr/>
        </p:nvSpPr>
        <p:spPr>
          <a:xfrm>
            <a:off x="-69625" y="4948766"/>
            <a:ext cx="1353860" cy="1909234"/>
          </a:xfrm>
          <a:custGeom>
            <a:avLst/>
            <a:gdLst/>
            <a:ahLst/>
            <a:cxnLst/>
            <a:rect l="l" t="t" r="r" b="b"/>
            <a:pathLst>
              <a:path w="1353860" h="1909234">
                <a:moveTo>
                  <a:pt x="399243" y="0"/>
                </a:moveTo>
                <a:cubicBezTo>
                  <a:pt x="926463" y="0"/>
                  <a:pt x="1353860" y="427397"/>
                  <a:pt x="1353860" y="954617"/>
                </a:cubicBezTo>
                <a:cubicBezTo>
                  <a:pt x="1353860" y="1481837"/>
                  <a:pt x="926463" y="1909234"/>
                  <a:pt x="399243" y="1909234"/>
                </a:cubicBezTo>
                <a:cubicBezTo>
                  <a:pt x="256544" y="1909234"/>
                  <a:pt x="121158" y="1877924"/>
                  <a:pt x="0" y="1820890"/>
                </a:cubicBezTo>
                <a:lnTo>
                  <a:pt x="0" y="88345"/>
                </a:lnTo>
                <a:cubicBezTo>
                  <a:pt x="121158" y="31311"/>
                  <a:pt x="256544" y="0"/>
                  <a:pt x="399243" y="0"/>
                </a:cubicBezTo>
                <a:close/>
              </a:path>
            </a:pathLst>
          </a:custGeom>
          <a:solidFill>
            <a:schemeClr val="tx2">
              <a:lumMod val="75000"/>
              <a:alpha val="16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39" name="Oval 138"/>
          <p:cNvSpPr>
            <a:spLocks noChangeAspect="1"/>
          </p:cNvSpPr>
          <p:nvPr/>
        </p:nvSpPr>
        <p:spPr>
          <a:xfrm>
            <a:off x="708471" y="479033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0" name="Oval 139"/>
          <p:cNvSpPr>
            <a:spLocks noChangeAspect="1"/>
          </p:cNvSpPr>
          <p:nvPr/>
        </p:nvSpPr>
        <p:spPr>
          <a:xfrm>
            <a:off x="6117503" y="783988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5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6459053" y="5140346"/>
            <a:ext cx="1909233" cy="190923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118" name="Oval 117"/>
          <p:cNvSpPr>
            <a:spLocks noChangeAspect="1"/>
          </p:cNvSpPr>
          <p:nvPr/>
        </p:nvSpPr>
        <p:spPr>
          <a:xfrm>
            <a:off x="8398204" y="597861"/>
            <a:ext cx="793794" cy="1252918"/>
          </a:xfrm>
          <a:custGeom>
            <a:avLst/>
            <a:gdLst/>
            <a:ahLst/>
            <a:cxnLst/>
            <a:rect l="l" t="t" r="r" b="b"/>
            <a:pathLst>
              <a:path w="793794" h="1252918">
                <a:moveTo>
                  <a:pt x="626459" y="0"/>
                </a:moveTo>
                <a:cubicBezTo>
                  <a:pt x="684682" y="0"/>
                  <a:pt x="741049" y="7943"/>
                  <a:pt x="793794" y="25480"/>
                </a:cubicBezTo>
                <a:lnTo>
                  <a:pt x="793794" y="1227438"/>
                </a:lnTo>
                <a:cubicBezTo>
                  <a:pt x="741049" y="1244975"/>
                  <a:pt x="684682" y="1252918"/>
                  <a:pt x="626459" y="1252918"/>
                </a:cubicBezTo>
                <a:cubicBezTo>
                  <a:pt x="280475" y="1252918"/>
                  <a:pt x="0" y="972443"/>
                  <a:pt x="0" y="626459"/>
                </a:cubicBezTo>
                <a:cubicBezTo>
                  <a:pt x="0" y="280475"/>
                  <a:pt x="280475" y="0"/>
                  <a:pt x="626459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/>
          <p:cNvSpPr>
            <a:spLocks noChangeAspect="1"/>
          </p:cNvSpPr>
          <p:nvPr/>
        </p:nvSpPr>
        <p:spPr>
          <a:xfrm>
            <a:off x="6350100" y="206512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/>
          <p:cNvSpPr>
            <a:spLocks noChangeAspect="1"/>
          </p:cNvSpPr>
          <p:nvPr/>
        </p:nvSpPr>
        <p:spPr>
          <a:xfrm>
            <a:off x="6872127" y="1450645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/>
          <p:cNvSpPr>
            <a:spLocks noChangeAspect="1"/>
          </p:cNvSpPr>
          <p:nvPr/>
        </p:nvSpPr>
        <p:spPr>
          <a:xfrm>
            <a:off x="7219068" y="2049927"/>
            <a:ext cx="1041276" cy="1041276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Oval 121"/>
          <p:cNvSpPr>
            <a:spLocks noChangeAspect="1"/>
          </p:cNvSpPr>
          <p:nvPr/>
        </p:nvSpPr>
        <p:spPr>
          <a:xfrm>
            <a:off x="7749416" y="2661634"/>
            <a:ext cx="721308" cy="721308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Oval 122"/>
          <p:cNvSpPr>
            <a:spLocks noChangeAspect="1"/>
          </p:cNvSpPr>
          <p:nvPr/>
        </p:nvSpPr>
        <p:spPr>
          <a:xfrm>
            <a:off x="685054" y="-100976"/>
            <a:ext cx="1193676" cy="697815"/>
          </a:xfrm>
          <a:custGeom>
            <a:avLst/>
            <a:gdLst/>
            <a:ahLst/>
            <a:cxnLst/>
            <a:rect l="l" t="t" r="r" b="b"/>
            <a:pathLst>
              <a:path w="1193676" h="697815">
                <a:moveTo>
                  <a:pt x="10179" y="0"/>
                </a:moveTo>
                <a:lnTo>
                  <a:pt x="1183497" y="0"/>
                </a:lnTo>
                <a:cubicBezTo>
                  <a:pt x="1190746" y="32633"/>
                  <a:pt x="1193676" y="66463"/>
                  <a:pt x="1193676" y="100977"/>
                </a:cubicBezTo>
                <a:cubicBezTo>
                  <a:pt x="1193676" y="430602"/>
                  <a:pt x="926463" y="697815"/>
                  <a:pt x="596838" y="697815"/>
                </a:cubicBezTo>
                <a:cubicBezTo>
                  <a:pt x="267213" y="697815"/>
                  <a:pt x="0" y="430602"/>
                  <a:pt x="0" y="100977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Oval 123"/>
          <p:cNvSpPr>
            <a:spLocks noChangeAspect="1"/>
          </p:cNvSpPr>
          <p:nvPr/>
        </p:nvSpPr>
        <p:spPr>
          <a:xfrm>
            <a:off x="1502638" y="-100976"/>
            <a:ext cx="1029028" cy="459889"/>
          </a:xfrm>
          <a:custGeom>
            <a:avLst/>
            <a:gdLst/>
            <a:ahLst/>
            <a:cxnLst/>
            <a:rect l="l" t="t" r="r" b="b"/>
            <a:pathLst>
              <a:path w="1029028" h="459889">
                <a:moveTo>
                  <a:pt x="0" y="0"/>
                </a:moveTo>
                <a:lnTo>
                  <a:pt x="1029028" y="0"/>
                </a:lnTo>
                <a:cubicBezTo>
                  <a:pt x="1001386" y="259074"/>
                  <a:pt x="781401" y="459889"/>
                  <a:pt x="514514" y="459889"/>
                </a:cubicBezTo>
                <a:cubicBezTo>
                  <a:pt x="247627" y="459889"/>
                  <a:pt x="27642" y="259074"/>
                  <a:pt x="0" y="0"/>
                </a:cubicBez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Oval 124"/>
          <p:cNvSpPr>
            <a:spLocks noChangeAspect="1"/>
          </p:cNvSpPr>
          <p:nvPr/>
        </p:nvSpPr>
        <p:spPr>
          <a:xfrm>
            <a:off x="-69624" y="-100976"/>
            <a:ext cx="590263" cy="612289"/>
          </a:xfrm>
          <a:custGeom>
            <a:avLst/>
            <a:gdLst/>
            <a:ahLst/>
            <a:cxnLst/>
            <a:rect l="l" t="t" r="r" b="b"/>
            <a:pathLst>
              <a:path w="590263" h="612289">
                <a:moveTo>
                  <a:pt x="0" y="0"/>
                </a:moveTo>
                <a:lnTo>
                  <a:pt x="581024" y="0"/>
                </a:lnTo>
                <a:cubicBezTo>
                  <a:pt x="587493" y="29611"/>
                  <a:pt x="590263" y="60308"/>
                  <a:pt x="590263" y="91651"/>
                </a:cubicBezTo>
                <a:cubicBezTo>
                  <a:pt x="590263" y="379191"/>
                  <a:pt x="357165" y="612289"/>
                  <a:pt x="69625" y="612289"/>
                </a:cubicBezTo>
                <a:lnTo>
                  <a:pt x="0" y="605270"/>
                </a:lnTo>
                <a:close/>
              </a:path>
            </a:pathLst>
          </a:cu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6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6" name="Oval 125"/>
          <p:cNvSpPr>
            <a:spLocks noChangeAspect="1"/>
          </p:cNvSpPr>
          <p:nvPr/>
        </p:nvSpPr>
        <p:spPr>
          <a:xfrm>
            <a:off x="277432" y="4321783"/>
            <a:ext cx="1396887" cy="1396887"/>
          </a:xfrm>
          <a:prstGeom prst="ellipse">
            <a:avLst/>
          </a:pr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Oval 126"/>
          <p:cNvSpPr>
            <a:spLocks noChangeAspect="1"/>
          </p:cNvSpPr>
          <p:nvPr/>
        </p:nvSpPr>
        <p:spPr>
          <a:xfrm>
            <a:off x="5792131" y="6489965"/>
            <a:ext cx="1115939" cy="443769"/>
          </a:xfrm>
          <a:custGeom>
            <a:avLst/>
            <a:gdLst/>
            <a:ahLst/>
            <a:cxnLst/>
            <a:rect l="l" t="t" r="r" b="b"/>
            <a:pathLst>
              <a:path w="1115939" h="443769">
                <a:moveTo>
                  <a:pt x="557969" y="0"/>
                </a:moveTo>
                <a:cubicBezTo>
                  <a:pt x="830120" y="0"/>
                  <a:pt x="1058049" y="189335"/>
                  <a:pt x="1115939" y="443769"/>
                </a:cubicBezTo>
                <a:lnTo>
                  <a:pt x="0" y="443769"/>
                </a:lnTo>
                <a:cubicBezTo>
                  <a:pt x="57889" y="189335"/>
                  <a:pt x="285818" y="0"/>
                  <a:pt x="55796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>
            <a:spLocks noChangeAspect="1"/>
          </p:cNvSpPr>
          <p:nvPr/>
        </p:nvSpPr>
        <p:spPr>
          <a:xfrm>
            <a:off x="6127999" y="6408840"/>
            <a:ext cx="1237019" cy="524894"/>
          </a:xfrm>
          <a:custGeom>
            <a:avLst/>
            <a:gdLst/>
            <a:ahLst/>
            <a:cxnLst/>
            <a:rect l="l" t="t" r="r" b="b"/>
            <a:pathLst>
              <a:path w="1237019" h="524894">
                <a:moveTo>
                  <a:pt x="618509" y="0"/>
                </a:moveTo>
                <a:cubicBezTo>
                  <a:pt x="930325" y="0"/>
                  <a:pt x="1189147" y="226891"/>
                  <a:pt x="1237019" y="524894"/>
                </a:cubicBezTo>
                <a:lnTo>
                  <a:pt x="0" y="524894"/>
                </a:lnTo>
                <a:cubicBezTo>
                  <a:pt x="47872" y="226891"/>
                  <a:pt x="306694" y="0"/>
                  <a:pt x="618509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/>
          <p:cNvSpPr>
            <a:spLocks noChangeAspect="1"/>
          </p:cNvSpPr>
          <p:nvPr/>
        </p:nvSpPr>
        <p:spPr>
          <a:xfrm>
            <a:off x="7577655" y="6408841"/>
            <a:ext cx="1211408" cy="524893"/>
          </a:xfrm>
          <a:custGeom>
            <a:avLst/>
            <a:gdLst/>
            <a:ahLst/>
            <a:cxnLst/>
            <a:rect l="l" t="t" r="r" b="b"/>
            <a:pathLst>
              <a:path w="1211408" h="524893">
                <a:moveTo>
                  <a:pt x="605704" y="0"/>
                </a:moveTo>
                <a:cubicBezTo>
                  <a:pt x="914574" y="0"/>
                  <a:pt x="1170243" y="227782"/>
                  <a:pt x="1211408" y="524893"/>
                </a:cubicBezTo>
                <a:lnTo>
                  <a:pt x="0" y="524893"/>
                </a:lnTo>
                <a:cubicBezTo>
                  <a:pt x="41165" y="227782"/>
                  <a:pt x="296834" y="0"/>
                  <a:pt x="605704" y="0"/>
                </a:cubicBezTo>
                <a:close/>
              </a:path>
            </a:pathLst>
          </a:custGeom>
          <a:solidFill>
            <a:schemeClr val="tx2">
              <a:lumMod val="75000"/>
              <a:alpha val="6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4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/>
          <p:cNvSpPr>
            <a:spLocks noChangeAspect="1"/>
          </p:cNvSpPr>
          <p:nvPr/>
        </p:nvSpPr>
        <p:spPr>
          <a:xfrm>
            <a:off x="11073" y="4941986"/>
            <a:ext cx="611230" cy="61123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/>
          <p:cNvSpPr>
            <a:spLocks noChangeAspect="1"/>
          </p:cNvSpPr>
          <p:nvPr/>
        </p:nvSpPr>
        <p:spPr>
          <a:xfrm>
            <a:off x="-69625" y="6172569"/>
            <a:ext cx="778097" cy="750322"/>
          </a:xfrm>
          <a:custGeom>
            <a:avLst/>
            <a:gdLst/>
            <a:ahLst/>
            <a:cxnLst/>
            <a:rect l="l" t="t" r="r" b="b"/>
            <a:pathLst>
              <a:path w="778097" h="750322">
                <a:moveTo>
                  <a:pt x="261411" y="0"/>
                </a:moveTo>
                <a:cubicBezTo>
                  <a:pt x="546769" y="0"/>
                  <a:pt x="778097" y="231328"/>
                  <a:pt x="778097" y="516686"/>
                </a:cubicBezTo>
                <a:cubicBezTo>
                  <a:pt x="778097" y="601179"/>
                  <a:pt x="757816" y="680934"/>
                  <a:pt x="719843" y="750322"/>
                </a:cubicBezTo>
                <a:lnTo>
                  <a:pt x="0" y="750322"/>
                </a:lnTo>
                <a:lnTo>
                  <a:pt x="0" y="73330"/>
                </a:lnTo>
                <a:cubicBezTo>
                  <a:pt x="75863" y="26083"/>
                  <a:pt x="165591" y="0"/>
                  <a:pt x="26141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/>
          <p:cNvSpPr>
            <a:spLocks noChangeAspect="1"/>
          </p:cNvSpPr>
          <p:nvPr/>
        </p:nvSpPr>
        <p:spPr>
          <a:xfrm>
            <a:off x="-69625" y="5158575"/>
            <a:ext cx="563524" cy="897560"/>
          </a:xfrm>
          <a:custGeom>
            <a:avLst/>
            <a:gdLst/>
            <a:ahLst/>
            <a:cxnLst/>
            <a:rect l="l" t="t" r="r" b="b"/>
            <a:pathLst>
              <a:path w="563524" h="897560">
                <a:moveTo>
                  <a:pt x="114744" y="0"/>
                </a:moveTo>
                <a:cubicBezTo>
                  <a:pt x="362598" y="0"/>
                  <a:pt x="563524" y="200926"/>
                  <a:pt x="563524" y="448780"/>
                </a:cubicBezTo>
                <a:cubicBezTo>
                  <a:pt x="563524" y="696634"/>
                  <a:pt x="362598" y="897560"/>
                  <a:pt x="114744" y="897560"/>
                </a:cubicBezTo>
                <a:cubicBezTo>
                  <a:pt x="74918" y="897560"/>
                  <a:pt x="36304" y="892373"/>
                  <a:pt x="0" y="880900"/>
                </a:cubicBezTo>
                <a:lnTo>
                  <a:pt x="0" y="16661"/>
                </a:lnTo>
                <a:cubicBezTo>
                  <a:pt x="36304" y="5188"/>
                  <a:pt x="74918" y="0"/>
                  <a:pt x="11474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/>
          <p:cNvSpPr>
            <a:spLocks noChangeAspect="1"/>
          </p:cNvSpPr>
          <p:nvPr/>
        </p:nvSpPr>
        <p:spPr>
          <a:xfrm>
            <a:off x="-25758" y="482386"/>
            <a:ext cx="598416" cy="905704"/>
          </a:xfrm>
          <a:custGeom>
            <a:avLst/>
            <a:gdLst/>
            <a:ahLst/>
            <a:cxnLst/>
            <a:rect l="l" t="t" r="r" b="b"/>
            <a:pathLst>
              <a:path w="598416" h="905704">
                <a:moveTo>
                  <a:pt x="145564" y="0"/>
                </a:moveTo>
                <a:cubicBezTo>
                  <a:pt x="395667" y="0"/>
                  <a:pt x="598416" y="202749"/>
                  <a:pt x="598416" y="452852"/>
                </a:cubicBezTo>
                <a:cubicBezTo>
                  <a:pt x="598416" y="702955"/>
                  <a:pt x="395667" y="905704"/>
                  <a:pt x="145564" y="905704"/>
                </a:cubicBezTo>
                <a:cubicBezTo>
                  <a:pt x="94398" y="905704"/>
                  <a:pt x="45214" y="897218"/>
                  <a:pt x="0" y="879648"/>
                </a:cubicBezTo>
                <a:lnTo>
                  <a:pt x="0" y="26056"/>
                </a:lnTo>
                <a:cubicBezTo>
                  <a:pt x="45214" y="8486"/>
                  <a:pt x="94398" y="0"/>
                  <a:pt x="14556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/>
          <p:cNvSpPr>
            <a:spLocks noChangeAspect="1"/>
          </p:cNvSpPr>
          <p:nvPr/>
        </p:nvSpPr>
        <p:spPr>
          <a:xfrm>
            <a:off x="474208" y="836793"/>
            <a:ext cx="910817" cy="91081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/>
          <p:cNvSpPr>
            <a:spLocks noChangeAspect="1"/>
          </p:cNvSpPr>
          <p:nvPr/>
        </p:nvSpPr>
        <p:spPr>
          <a:xfrm>
            <a:off x="319223" y="1452260"/>
            <a:ext cx="772993" cy="772993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Oval 102"/>
          <p:cNvSpPr>
            <a:spLocks noChangeAspect="1"/>
          </p:cNvSpPr>
          <p:nvPr/>
        </p:nvSpPr>
        <p:spPr>
          <a:xfrm>
            <a:off x="371257" y="1886983"/>
            <a:ext cx="610366" cy="610366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Oval 103"/>
          <p:cNvSpPr>
            <a:spLocks noChangeAspect="1"/>
          </p:cNvSpPr>
          <p:nvPr/>
        </p:nvSpPr>
        <p:spPr>
          <a:xfrm>
            <a:off x="154676" y="1919682"/>
            <a:ext cx="521764" cy="52176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>
            <a:spLocks noChangeAspect="1"/>
          </p:cNvSpPr>
          <p:nvPr/>
        </p:nvSpPr>
        <p:spPr>
          <a:xfrm>
            <a:off x="7302517" y="-61709"/>
            <a:ext cx="910818" cy="750833"/>
          </a:xfrm>
          <a:custGeom>
            <a:avLst/>
            <a:gdLst/>
            <a:ahLst/>
            <a:cxnLst/>
            <a:rect l="l" t="t" r="r" b="b"/>
            <a:pathLst>
              <a:path w="910818" h="750833">
                <a:moveTo>
                  <a:pt x="111441" y="0"/>
                </a:moveTo>
                <a:lnTo>
                  <a:pt x="799378" y="0"/>
                </a:lnTo>
                <a:cubicBezTo>
                  <a:pt x="869408" y="78400"/>
                  <a:pt x="910818" y="182076"/>
                  <a:pt x="910818" y="295424"/>
                </a:cubicBezTo>
                <a:cubicBezTo>
                  <a:pt x="910818" y="546939"/>
                  <a:pt x="706924" y="750833"/>
                  <a:pt x="455409" y="750833"/>
                </a:cubicBezTo>
                <a:cubicBezTo>
                  <a:pt x="203894" y="750833"/>
                  <a:pt x="0" y="546939"/>
                  <a:pt x="0" y="295424"/>
                </a:cubicBezTo>
                <a:cubicBezTo>
                  <a:pt x="0" y="182076"/>
                  <a:pt x="41410" y="78400"/>
                  <a:pt x="111441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>
            <a:spLocks noChangeAspect="1"/>
          </p:cNvSpPr>
          <p:nvPr/>
        </p:nvSpPr>
        <p:spPr>
          <a:xfrm>
            <a:off x="8718124" y="-61709"/>
            <a:ext cx="473874" cy="613011"/>
          </a:xfrm>
          <a:custGeom>
            <a:avLst/>
            <a:gdLst/>
            <a:ahLst/>
            <a:cxnLst/>
            <a:rect l="l" t="t" r="r" b="b"/>
            <a:pathLst>
              <a:path w="473874" h="613011">
                <a:moveTo>
                  <a:pt x="29684" y="0"/>
                </a:moveTo>
                <a:lnTo>
                  <a:pt x="473874" y="0"/>
                </a:lnTo>
                <a:lnTo>
                  <a:pt x="473874" y="611150"/>
                </a:lnTo>
                <a:cubicBezTo>
                  <a:pt x="467789" y="612887"/>
                  <a:pt x="461614" y="613011"/>
                  <a:pt x="455409" y="613011"/>
                </a:cubicBezTo>
                <a:cubicBezTo>
                  <a:pt x="203894" y="613011"/>
                  <a:pt x="0" y="409117"/>
                  <a:pt x="0" y="157602"/>
                </a:cubicBezTo>
                <a:cubicBezTo>
                  <a:pt x="0" y="101995"/>
                  <a:pt x="9966" y="48716"/>
                  <a:pt x="29684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>
            <a:spLocks noChangeAspect="1"/>
          </p:cNvSpPr>
          <p:nvPr/>
        </p:nvSpPr>
        <p:spPr>
          <a:xfrm>
            <a:off x="7748238" y="282933"/>
            <a:ext cx="1128521" cy="1128521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>
            <a:spLocks noChangeAspect="1"/>
          </p:cNvSpPr>
          <p:nvPr/>
        </p:nvSpPr>
        <p:spPr>
          <a:xfrm>
            <a:off x="8914718" y="749603"/>
            <a:ext cx="277280" cy="907992"/>
          </a:xfrm>
          <a:custGeom>
            <a:avLst/>
            <a:gdLst/>
            <a:ahLst/>
            <a:cxnLst/>
            <a:rect l="l" t="t" r="r" b="b"/>
            <a:pathLst>
              <a:path w="277280" h="907992">
                <a:moveTo>
                  <a:pt x="277280" y="0"/>
                </a:moveTo>
                <a:lnTo>
                  <a:pt x="277280" y="907992"/>
                </a:lnTo>
                <a:cubicBezTo>
                  <a:pt x="112021" y="824131"/>
                  <a:pt x="0" y="652146"/>
                  <a:pt x="0" y="453996"/>
                </a:cubicBezTo>
                <a:cubicBezTo>
                  <a:pt x="0" y="255847"/>
                  <a:pt x="112021" y="83861"/>
                  <a:pt x="27728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Oval 108"/>
          <p:cNvSpPr>
            <a:spLocks noChangeAspect="1"/>
          </p:cNvSpPr>
          <p:nvPr/>
        </p:nvSpPr>
        <p:spPr>
          <a:xfrm>
            <a:off x="7590871" y="728498"/>
            <a:ext cx="969734" cy="9697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Oval 109"/>
          <p:cNvSpPr>
            <a:spLocks noChangeAspect="1"/>
          </p:cNvSpPr>
          <p:nvPr/>
        </p:nvSpPr>
        <p:spPr>
          <a:xfrm>
            <a:off x="7470041" y="1326476"/>
            <a:ext cx="608190" cy="60819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3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Oval 110"/>
          <p:cNvSpPr>
            <a:spLocks noChangeAspect="1"/>
          </p:cNvSpPr>
          <p:nvPr/>
        </p:nvSpPr>
        <p:spPr>
          <a:xfrm>
            <a:off x="7629941" y="5611427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6972882" y="5242254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494454" y="4928166"/>
            <a:ext cx="738345" cy="7383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8229034" y="5666511"/>
            <a:ext cx="605634" cy="605634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/>
          <p:cNvSpPr>
            <a:spLocks noChangeAspect="1"/>
          </p:cNvSpPr>
          <p:nvPr/>
        </p:nvSpPr>
        <p:spPr>
          <a:xfrm>
            <a:off x="8078231" y="4097842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/>
          <p:cNvSpPr>
            <a:spLocks noChangeAspect="1"/>
          </p:cNvSpPr>
          <p:nvPr/>
        </p:nvSpPr>
        <p:spPr>
          <a:xfrm>
            <a:off x="8411816" y="5057878"/>
            <a:ext cx="553549" cy="553549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/>
          <p:cNvSpPr>
            <a:spLocks noChangeAspect="1"/>
          </p:cNvSpPr>
          <p:nvPr/>
        </p:nvSpPr>
        <p:spPr>
          <a:xfrm>
            <a:off x="8688590" y="4790335"/>
            <a:ext cx="503408" cy="553550"/>
          </a:xfrm>
          <a:custGeom>
            <a:avLst/>
            <a:gdLst/>
            <a:ahLst/>
            <a:cxnLst/>
            <a:rect l="l" t="t" r="r" b="b"/>
            <a:pathLst>
              <a:path w="503408" h="553550">
                <a:moveTo>
                  <a:pt x="276775" y="0"/>
                </a:moveTo>
                <a:cubicBezTo>
                  <a:pt x="370698" y="0"/>
                  <a:pt x="453694" y="46784"/>
                  <a:pt x="503408" y="118545"/>
                </a:cubicBezTo>
                <a:lnTo>
                  <a:pt x="503408" y="435005"/>
                </a:lnTo>
                <a:cubicBezTo>
                  <a:pt x="453694" y="506767"/>
                  <a:pt x="370698" y="553550"/>
                  <a:pt x="276775" y="553550"/>
                </a:cubicBezTo>
                <a:cubicBezTo>
                  <a:pt x="123916" y="553550"/>
                  <a:pt x="0" y="429634"/>
                  <a:pt x="0" y="276775"/>
                </a:cubicBezTo>
                <a:cubicBezTo>
                  <a:pt x="0" y="123916"/>
                  <a:pt x="123916" y="0"/>
                  <a:pt x="276775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1583172" y="5454223"/>
            <a:ext cx="1909234" cy="1468668"/>
          </a:xfrm>
          <a:custGeom>
            <a:avLst/>
            <a:gdLst/>
            <a:ahLst/>
            <a:cxnLst/>
            <a:rect l="l" t="t" r="r" b="b"/>
            <a:pathLst>
              <a:path w="1909234" h="1468668">
                <a:moveTo>
                  <a:pt x="954617" y="0"/>
                </a:moveTo>
                <a:cubicBezTo>
                  <a:pt x="1481837" y="0"/>
                  <a:pt x="1909234" y="427397"/>
                  <a:pt x="1909234" y="954617"/>
                </a:cubicBezTo>
                <a:cubicBezTo>
                  <a:pt x="1909234" y="1144075"/>
                  <a:pt x="1854043" y="1320642"/>
                  <a:pt x="1758159" y="1468668"/>
                </a:cubicBezTo>
                <a:lnTo>
                  <a:pt x="151075" y="1468668"/>
                </a:lnTo>
                <a:cubicBezTo>
                  <a:pt x="55192" y="1320642"/>
                  <a:pt x="0" y="1144075"/>
                  <a:pt x="0" y="954617"/>
                </a:cubicBezTo>
                <a:cubicBezTo>
                  <a:pt x="0" y="427397"/>
                  <a:pt x="427397" y="0"/>
                  <a:pt x="954617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57" name="Oval 56"/>
          <p:cNvSpPr>
            <a:spLocks noChangeAspect="1"/>
          </p:cNvSpPr>
          <p:nvPr/>
        </p:nvSpPr>
        <p:spPr>
          <a:xfrm>
            <a:off x="8570944" y="3382942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/>
          <p:cNvSpPr>
            <a:spLocks noChangeAspect="1"/>
          </p:cNvSpPr>
          <p:nvPr/>
        </p:nvSpPr>
        <p:spPr>
          <a:xfrm>
            <a:off x="8398204" y="35360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/>
          <p:cNvSpPr>
            <a:spLocks noChangeAspect="1"/>
          </p:cNvSpPr>
          <p:nvPr/>
        </p:nvSpPr>
        <p:spPr>
          <a:xfrm>
            <a:off x="8608408" y="3688497"/>
            <a:ext cx="306310" cy="30631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154676" y="2698928"/>
            <a:ext cx="467627" cy="467627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>
            <a:spLocks noChangeAspect="1"/>
          </p:cNvSpPr>
          <p:nvPr/>
        </p:nvSpPr>
        <p:spPr>
          <a:xfrm>
            <a:off x="474208" y="3166555"/>
            <a:ext cx="458770" cy="458770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127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/>
          <p:cNvSpPr>
            <a:spLocks noChangeAspect="1"/>
          </p:cNvSpPr>
          <p:nvPr/>
        </p:nvSpPr>
        <p:spPr>
          <a:xfrm>
            <a:off x="270258" y="3382942"/>
            <a:ext cx="352045" cy="352045"/>
          </a:xfrm>
          <a:prstGeom prst="ellipse">
            <a:avLst/>
          </a:prstGeom>
          <a:solidFill>
            <a:schemeClr val="accent3">
              <a:lumMod val="60000"/>
              <a:lumOff val="40000"/>
              <a:alpha val="5000"/>
            </a:schemeClr>
          </a:solidFill>
          <a:ln w="63500" cap="rnd" cmpd="sng" algn="ctr">
            <a:solidFill>
              <a:schemeClr val="accent3">
                <a:lumMod val="60000"/>
                <a:lumOff val="40000"/>
                <a:alpha val="15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Oval 62"/>
          <p:cNvSpPr>
            <a:spLocks noChangeAspect="1"/>
          </p:cNvSpPr>
          <p:nvPr/>
        </p:nvSpPr>
        <p:spPr>
          <a:xfrm>
            <a:off x="-86601" y="2581479"/>
            <a:ext cx="1360441" cy="1909234"/>
          </a:xfrm>
          <a:custGeom>
            <a:avLst/>
            <a:gdLst/>
            <a:ahLst/>
            <a:cxnLst/>
            <a:rect l="l" t="t" r="r" b="b"/>
            <a:pathLst>
              <a:path w="1360441" h="1909234">
                <a:moveTo>
                  <a:pt x="405824" y="0"/>
                </a:moveTo>
                <a:cubicBezTo>
                  <a:pt x="933044" y="0"/>
                  <a:pt x="1360441" y="427397"/>
                  <a:pt x="1360441" y="954617"/>
                </a:cubicBezTo>
                <a:cubicBezTo>
                  <a:pt x="1360441" y="1481837"/>
                  <a:pt x="933044" y="1909234"/>
                  <a:pt x="405824" y="1909234"/>
                </a:cubicBezTo>
                <a:cubicBezTo>
                  <a:pt x="260527" y="1909234"/>
                  <a:pt x="122812" y="1876773"/>
                  <a:pt x="0" y="1817719"/>
                </a:cubicBezTo>
                <a:lnTo>
                  <a:pt x="0" y="91515"/>
                </a:lnTo>
                <a:cubicBezTo>
                  <a:pt x="122812" y="32461"/>
                  <a:pt x="260527" y="0"/>
                  <a:pt x="405824" y="0"/>
                </a:cubicBezTo>
                <a:close/>
              </a:path>
            </a:pathLst>
          </a:custGeom>
          <a:solidFill>
            <a:schemeClr val="tx2">
              <a:lumMod val="75000"/>
              <a:alpha val="8000"/>
            </a:schemeClr>
          </a:solidFill>
          <a:ln w="330200" cap="rnd" cmpd="sng" algn="ctr">
            <a:solidFill>
              <a:schemeClr val="accent3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3175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317500">
                <a:solidFill>
                  <a:schemeClr val="tx1"/>
                </a:solidFill>
              </a:ln>
            </a:endParaRPr>
          </a:p>
        </p:txBody>
      </p:sp>
      <p:sp>
        <p:nvSpPr>
          <p:cNvPr id="64" name="Oval 63"/>
          <p:cNvSpPr>
            <a:spLocks noChangeAspect="1"/>
          </p:cNvSpPr>
          <p:nvPr/>
        </p:nvSpPr>
        <p:spPr>
          <a:xfrm>
            <a:off x="6173123" y="2395416"/>
            <a:ext cx="1218253" cy="1218253"/>
          </a:xfrm>
          <a:prstGeom prst="ellipse">
            <a:avLst/>
          </a:prstGeom>
          <a:solidFill>
            <a:schemeClr val="tx2">
              <a:lumMod val="75000"/>
              <a:alpha val="10000"/>
            </a:schemeClr>
          </a:solidFill>
          <a:ln w="177800" cap="rnd" cmpd="sng" algn="ctr">
            <a:solidFill>
              <a:schemeClr val="tx2">
                <a:lumMod val="60000"/>
                <a:lumOff val="40000"/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softEdge rad="152400"/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7" Type="http://schemas.openxmlformats.org/officeDocument/2006/relationships/slide" Target="slide2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6" Type="http://schemas.openxmlformats.org/officeDocument/2006/relationships/slide" Target="slide20.xml"/><Relationship Id="rId5" Type="http://schemas.openxmlformats.org/officeDocument/2006/relationships/slide" Target="slide12.xml"/><Relationship Id="rId4" Type="http://schemas.openxmlformats.org/officeDocument/2006/relationships/slide" Target="slide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" name="Рисунок 11" descr="C:\Users\uzer\Desktop\виртуальный музей\1 я страница история создания музея\SDC1555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3312367" cy="5868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332656"/>
            <a:ext cx="4967609" cy="5796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66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806574"/>
            <a:ext cx="8208912" cy="46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13" y="692696"/>
            <a:ext cx="7097067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9181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image.jimcdn.com/app/cms/image/transf/dimension=1070x10000:format=jpg/path/se435baab1aa41194/image/ib317101af27a505f/version/1488360165/image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424936" cy="57606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83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20880" cy="792089"/>
          </a:xfrm>
        </p:spPr>
        <p:txBody>
          <a:bodyPr/>
          <a:lstStyle/>
          <a:p>
            <a:r>
              <a:rPr lang="ru-RU" sz="2800" dirty="0">
                <a:solidFill>
                  <a:schemeClr val="bg1"/>
                </a:solidFill>
                <a:latin typeface="Arial"/>
                <a:ea typeface="Calibri"/>
              </a:rPr>
              <a:t>31 </a:t>
            </a:r>
            <a:r>
              <a:rPr lang="ru-RU" sz="2800" dirty="0" smtClean="0">
                <a:solidFill>
                  <a:schemeClr val="bg1"/>
                </a:solidFill>
                <a:latin typeface="Arial"/>
                <a:ea typeface="Calibri"/>
              </a:rPr>
              <a:t>августа </a:t>
            </a:r>
            <a:r>
              <a:rPr lang="ru-RU" sz="2800" dirty="0">
                <a:solidFill>
                  <a:schemeClr val="bg1"/>
                </a:solidFill>
                <a:latin typeface="Arial"/>
                <a:ea typeface="Calibri"/>
              </a:rPr>
              <a:t>- День Победы местного значения </a:t>
            </a:r>
            <a:r>
              <a:rPr lang="ru-RU" sz="2800" dirty="0">
                <a:latin typeface="Arial"/>
                <a:ea typeface="Calibri"/>
              </a:rPr>
              <a:t/>
            </a:r>
            <a:br>
              <a:rPr lang="ru-RU" sz="2800" dirty="0">
                <a:latin typeface="Arial"/>
                <a:ea typeface="Calibri"/>
              </a:rPr>
            </a:br>
            <a:endParaRPr lang="ru-RU" sz="2800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395536" y="1124744"/>
            <a:ext cx="8352927" cy="5256583"/>
          </a:xfrm>
        </p:spPr>
        <p:txBody>
          <a:bodyPr>
            <a:no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Наши войска, форсировав реку </a:t>
            </a:r>
            <a:r>
              <a:rPr lang="ru-RU" sz="1100" dirty="0" err="1">
                <a:solidFill>
                  <a:schemeClr val="bg1"/>
                </a:solidFill>
              </a:rPr>
              <a:t>Вопец</a:t>
            </a:r>
            <a:r>
              <a:rPr lang="ru-RU" sz="1100" dirty="0">
                <a:solidFill>
                  <a:schemeClr val="bg1"/>
                </a:solidFill>
              </a:rPr>
              <a:t> у рабочего поселка Сафоново, начали преследование врага.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Как </a:t>
            </a:r>
            <a:r>
              <a:rPr lang="ru-RU" sz="1100" dirty="0">
                <a:solidFill>
                  <a:schemeClr val="bg1"/>
                </a:solidFill>
              </a:rPr>
              <a:t>это было...Шел второй этап освобождения </a:t>
            </a:r>
            <a:r>
              <a:rPr lang="ru-RU" sz="1100" dirty="0" err="1">
                <a:solidFill>
                  <a:schemeClr val="bg1"/>
                </a:solidFill>
              </a:rPr>
              <a:t>Сафоновского</a:t>
            </a:r>
            <a:r>
              <a:rPr lang="ru-RU" sz="1100" dirty="0">
                <a:solidFill>
                  <a:schemeClr val="bg1"/>
                </a:solidFill>
              </a:rPr>
              <a:t> района в ходе Смоленской наступательной операции «Суворов». Наступление на нашем участке фронта началось 30 августа силами 31-й армии генерал-майора В.А. </a:t>
            </a:r>
            <a:r>
              <a:rPr lang="ru-RU" sz="1100" dirty="0" err="1">
                <a:solidFill>
                  <a:schemeClr val="bg1"/>
                </a:solidFill>
              </a:rPr>
              <a:t>Глуздовского</a:t>
            </a:r>
            <a:r>
              <a:rPr lang="ru-RU" sz="1100" dirty="0">
                <a:solidFill>
                  <a:schemeClr val="bg1"/>
                </a:solidFill>
              </a:rPr>
              <a:t>, подчиненной Западному фронту. А преследование врага — на рассвете 31 августа с форсирования реки </a:t>
            </a:r>
            <a:r>
              <a:rPr lang="ru-RU" sz="1100" dirty="0" err="1">
                <a:solidFill>
                  <a:schemeClr val="bg1"/>
                </a:solidFill>
              </a:rPr>
              <a:t>Вопец</a:t>
            </a:r>
            <a:r>
              <a:rPr lang="ru-RU" sz="1100" dirty="0">
                <a:solidFill>
                  <a:schemeClr val="bg1"/>
                </a:solidFill>
              </a:rPr>
              <a:t>. </a:t>
            </a:r>
          </a:p>
          <a:p>
            <a:r>
              <a:rPr lang="ru-RU" sz="1100" dirty="0">
                <a:solidFill>
                  <a:schemeClr val="bg1"/>
                </a:solidFill>
              </a:rPr>
              <a:t>В составе 31-й армии Сафоновский район освобождали соединения 36-го стрелкового корпуса (215-я, 359-я, 274-я стрелковые дивизии), 71-го стрелкового корпуса (82-я, 220-я, 331-я стрелковые дивизии), 45-го стрелкового корпуса (88-я, 251-я стрелковые дивизии) и 133-я стрелковая дивизия.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Поселок </a:t>
            </a:r>
            <a:r>
              <a:rPr lang="ru-RU" sz="1100" dirty="0">
                <a:solidFill>
                  <a:schemeClr val="bg1"/>
                </a:solidFill>
              </a:rPr>
              <a:t>Сафоново и станцию Дорогобуж освободила 251-я дивизия под командованием майора Александра Алексеевича Вольхина, входивший в ее состав 927-й стрелковый полк. Благодаря архивным данным стало известно, что первым ворвался в Сафоново 1-й стрелковый батальон под командованием капитана Николая Даниловича Воробьева. О хронологии тех событий, судьбе капитана газета «</a:t>
            </a:r>
            <a:r>
              <a:rPr lang="ru-RU" sz="1100" dirty="0" err="1">
                <a:solidFill>
                  <a:schemeClr val="bg1"/>
                </a:solidFill>
              </a:rPr>
              <a:t>Сафоновская</a:t>
            </a:r>
            <a:r>
              <a:rPr lang="ru-RU" sz="1100" dirty="0">
                <a:solidFill>
                  <a:schemeClr val="bg1"/>
                </a:solidFill>
              </a:rPr>
              <a:t> правда» писала (№16 от 19.04.2018 г.) в статье командира поискового отряда «Серп и молот» Сергея Авраменко. </a:t>
            </a:r>
          </a:p>
          <a:p>
            <a:r>
              <a:rPr lang="ru-RU" sz="1100" dirty="0" smtClean="0">
                <a:solidFill>
                  <a:schemeClr val="bg1"/>
                </a:solidFill>
              </a:rPr>
              <a:t>Поселок </a:t>
            </a:r>
            <a:r>
              <a:rPr lang="ru-RU" sz="1100" dirty="0">
                <a:solidFill>
                  <a:schemeClr val="bg1"/>
                </a:solidFill>
              </a:rPr>
              <a:t>Сафоново был практически весь разрушен. Война нанесла огромный урон: по переписи 1939 года в Сафоновском районе было 43 689 человек, после освобождения, в октябре 1943 г., там проживало 10 524 человек. Вернулось с фронтов Великой Отечественной чуть более трети мобилизованных в ряды Красной Армии жителей, а погибло более 8 тысяч. </a:t>
            </a:r>
          </a:p>
          <a:p>
            <a:r>
              <a:rPr lang="ru-RU" sz="1100" dirty="0">
                <a:solidFill>
                  <a:schemeClr val="bg1"/>
                </a:solidFill>
              </a:rPr>
              <a:t>31 августа 1943 года вошел в историю нашего города как день освобождения от фашистских захватчиков – день победы местного значения. </a:t>
            </a:r>
          </a:p>
          <a:p>
            <a:r>
              <a:rPr lang="ru-RU" sz="1100" dirty="0" err="1">
                <a:solidFill>
                  <a:schemeClr val="bg1"/>
                </a:solidFill>
              </a:rPr>
              <a:t>Сафоновская</a:t>
            </a:r>
            <a:r>
              <a:rPr lang="ru-RU" sz="1100" dirty="0">
                <a:solidFill>
                  <a:schemeClr val="bg1"/>
                </a:solidFill>
              </a:rPr>
              <a:t> земля дала 10 Героев Советского Союза: </a:t>
            </a:r>
            <a:r>
              <a:rPr lang="ru-RU" sz="1100" dirty="0" err="1">
                <a:solidFill>
                  <a:schemeClr val="bg1"/>
                </a:solidFill>
              </a:rPr>
              <a:t>Билюкин</a:t>
            </a:r>
            <a:r>
              <a:rPr lang="ru-RU" sz="1100" dirty="0">
                <a:solidFill>
                  <a:schemeClr val="bg1"/>
                </a:solidFill>
              </a:rPr>
              <a:t> А.Д., Борисов А.М., Викторенко В.И., Дёмкин А.С., Киселев В.А., Коряков В.Н., Милашенков С.В., Самойлов И.М., Трофимов А.Т., Филиппов Г.А. </a:t>
            </a:r>
          </a:p>
          <a:p>
            <a:r>
              <a:rPr lang="ru-RU" sz="1100" dirty="0">
                <a:solidFill>
                  <a:schemeClr val="bg1"/>
                </a:solidFill>
              </a:rPr>
              <a:t>Полными кавалерами ордена Славы стали Панков А.И., </a:t>
            </a:r>
            <a:r>
              <a:rPr lang="ru-RU" sz="1100" dirty="0" err="1">
                <a:solidFill>
                  <a:schemeClr val="bg1"/>
                </a:solidFill>
              </a:rPr>
              <a:t>Руфов</a:t>
            </a:r>
            <a:r>
              <a:rPr lang="ru-RU" sz="1100" dirty="0">
                <a:solidFill>
                  <a:schemeClr val="bg1"/>
                </a:solidFill>
              </a:rPr>
              <a:t> В.М. </a:t>
            </a:r>
          </a:p>
          <a:p>
            <a:r>
              <a:rPr lang="ru-RU" sz="1100" dirty="0">
                <a:solidFill>
                  <a:schemeClr val="bg1"/>
                </a:solidFill>
              </a:rPr>
              <a:t>Сафоновский край гордится своими земляками – военачальниками, полководческий талант которых, в большинстве случаев, созревал в Великую Отечественную. Среди военачальников – генерал-полковники авиации Волков В.И., Счетчиков Г.С., генерал-лейтенант </a:t>
            </a:r>
            <a:r>
              <a:rPr lang="ru-RU" sz="1100" dirty="0" err="1">
                <a:solidFill>
                  <a:schemeClr val="bg1"/>
                </a:solidFill>
              </a:rPr>
              <a:t>Кислянский</a:t>
            </a:r>
            <a:r>
              <a:rPr lang="ru-RU" sz="1100" dirty="0">
                <a:solidFill>
                  <a:schemeClr val="bg1"/>
                </a:solidFill>
              </a:rPr>
              <a:t> В.С., контр-адмирал Гончаров Н.Е., генерал-майор юстиции Кузнецов В.М., генерал-майоры Артамонов М.И., </a:t>
            </a:r>
            <a:r>
              <a:rPr lang="ru-RU" sz="1100" dirty="0" err="1">
                <a:solidFill>
                  <a:schemeClr val="bg1"/>
                </a:solidFill>
              </a:rPr>
              <a:t>Бунаков</a:t>
            </a:r>
            <a:r>
              <a:rPr lang="ru-RU" sz="1100" dirty="0">
                <a:solidFill>
                  <a:schemeClr val="bg1"/>
                </a:solidFill>
              </a:rPr>
              <a:t> С.Я., Иванов П.А., Терехов Ф.М.</a:t>
            </a:r>
          </a:p>
          <a:p>
            <a:endParaRPr lang="ru-RU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761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s://pp.userapi.com/c844320/v844320280/e419c/_q5c1UMegYw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7"/>
            <a:ext cx="8064895" cy="5400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4231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Письма с фронта.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Фронтовые письма! Это завещания погибших героев живым!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голоса, которым никогда не умолкнуть, как бы далеко ни отодвинулось время.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неиссякаемый источник мужества и веры в будущее.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написанная кровью храбрых история войны. Она обходится без карт и схем, без сводок и больших чисел.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Это история, написанная бойцами в окопах и землянках, которая дает конечную, победную формулу всей войны.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Она символ и залог будущей победы.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273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zer\Desktop\Музей\письма и оружие\IMG_20181011_104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692696"/>
            <a:ext cx="8136903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7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404665"/>
            <a:ext cx="7992888" cy="2160240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bg1"/>
                </a:solidFill>
              </a:rPr>
              <a:t>Треугольником сложен пожелтевший листок,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нем и горькое лето, и сигналы тревог,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В нем печаль отступленья в тот отчаянный год.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Рвется ветер осенний и команда: вперед!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Даже смерть отступала хоть на несколько дней,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Где солдатские письма шли дорогой своей.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с поклоном последние письма, полные сил,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От погибших в сраженьях почтальон приносил.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Письма с фронта вобрали и судьбу, и любовь,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И бессонную правду фронтовых голосов. </a:t>
            </a:r>
          </a:p>
          <a:p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Picture 2" descr="C:\Users\uzer\Desktop\Музей\письма и оружие\IMG_20181011_104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48880"/>
            <a:ext cx="806489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0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7"/>
            <a:ext cx="8280920" cy="5166102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А письма на фронт? Их с нетерпением ждали солдаты. Письма из далекого дома согревали их сердца. </a:t>
            </a:r>
            <a:b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В затишье между боями фронтовики читали и перечитывали строки, написанные дорогим и близким </a:t>
            </a:r>
            <a:b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человеком, вспоминая своих жен, любимых... 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«Сынок, будь осторожнее!..», «Береги себя, любимый!...», «Дорогой папа! Я очень по тебе скучаю. Когда ты вернешься домой?», </a:t>
            </a:r>
            <a:b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«Любимый, жду!..», «Сынок, дорогая моя кровиночка! Когда же закончится эта проклятая война? Я жду тебя. Вернись...». </a:t>
            </a:r>
            <a:b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Наверное, каждый фронтовик получал письма с подобными словами. Он знал, что дома его ждут и любят. 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На улице полночь. Свеча догорает.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Высокие звезды видны.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Ты напиши мне письмо, дорогая,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В пылающий адрес войны.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Как долго ты пишешь его, дорогая,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Окончишь и примешься, вновь.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Зато я уверен: к переднему краю</a:t>
            </a:r>
            <a: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/>
            </a:r>
            <a:br>
              <a:rPr lang="ru-RU" sz="1400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</a:br>
            <a:r>
              <a:rPr lang="ru-RU" dirty="0">
                <a:solidFill>
                  <a:srgbClr val="444444"/>
                </a:solidFill>
                <a:latin typeface="Arial"/>
                <a:ea typeface="Calibri"/>
                <a:cs typeface="Aharoni" panose="02010803020104030203" pitchFamily="2" charset="-79"/>
              </a:rPr>
              <a:t>Прорвется такая любовь.</a:t>
            </a:r>
            <a:endParaRPr lang="ru-RU" dirty="0">
              <a:latin typeface="Calibri"/>
              <a:ea typeface="Calibri"/>
              <a:cs typeface="Aharoni" panose="02010803020104030203" pitchFamily="2" charset="-79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09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9"/>
            <a:ext cx="8280920" cy="792088"/>
          </a:xfrm>
        </p:spPr>
        <p:txBody>
          <a:bodyPr/>
          <a:lstStyle/>
          <a:p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Письма 1941—1945 годов... </a:t>
            </a:r>
            <a:b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Читая любое из них, мы будем помнить: мы прикасаемся к самому сокровенному, что есть в человеке, </a:t>
            </a:r>
            <a:r>
              <a:rPr lang="ru-RU" sz="1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на пороге человеческой души. Откроем дверь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ru-RU" dirty="0">
                <a:solidFill>
                  <a:schemeClr val="bg1"/>
                </a:solidFill>
              </a:rPr>
              <a:t> </a:t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92336"/>
            <a:ext cx="3824860" cy="498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412776"/>
            <a:ext cx="4032448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7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 descr="C:\Users\uzer\Desktop\Музей\письма и оружие\IMG_20181011_1054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89659"/>
            <a:ext cx="8136904" cy="459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404664"/>
            <a:ext cx="82809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Письма, письма... С фронта и на фронт. На фронт и с фронта. Маленькие рассказы о большом, тяжелом времени.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Письма, как голоса. Давно уже нет в живых многих их авторов, а письма живут, говорят с нами, рассказывают.</a:t>
            </a:r>
            <a:br>
              <a:rPr lang="ru-RU" sz="1400" dirty="0">
                <a:solidFill>
                  <a:schemeClr val="bg1"/>
                </a:solidFill>
              </a:rPr>
            </a:br>
            <a:r>
              <a:rPr lang="ru-RU" sz="1400" dirty="0">
                <a:solidFill>
                  <a:schemeClr val="bg1"/>
                </a:solidFill>
              </a:rPr>
              <a:t>Голоса из трудного и героического прошлого, уходящего от нас все дальше и дальше, а голоса звучат, не умолкают.</a:t>
            </a:r>
          </a:p>
        </p:txBody>
      </p:sp>
    </p:spTree>
    <p:extLst>
      <p:ext uri="{BB962C8B-B14F-4D97-AF65-F5344CB8AC3E}">
        <p14:creationId xmlns:p14="http://schemas.microsoft.com/office/powerpoint/2010/main" val="229067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Разделы </a:t>
            </a:r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музея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631949"/>
            <a:ext cx="3562588" cy="422909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  1.История </a:t>
            </a:r>
            <a:r>
              <a:rPr lang="ru-RU" dirty="0">
                <a:solidFill>
                  <a:schemeClr val="bg1"/>
                </a:solidFill>
              </a:rPr>
              <a:t>создания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2</a:t>
            </a:r>
            <a:r>
              <a:rPr lang="ru-RU" dirty="0">
                <a:solidFill>
                  <a:schemeClr val="bg1"/>
                </a:solidFill>
              </a:rPr>
              <a:t>. 251-я стрелковая Витебская Краснознамённая ордена Суворова дивизия. 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3</a:t>
            </a:r>
            <a:r>
              <a:rPr lang="ru-RU" dirty="0">
                <a:solidFill>
                  <a:schemeClr val="bg1"/>
                </a:solidFill>
              </a:rPr>
              <a:t>. Боевой путь 274-ой </a:t>
            </a:r>
            <a:r>
              <a:rPr lang="ru-RU" dirty="0" err="1">
                <a:solidFill>
                  <a:schemeClr val="bg1"/>
                </a:solidFill>
              </a:rPr>
              <a:t>Ярцевской</a:t>
            </a:r>
            <a:r>
              <a:rPr lang="ru-RU" dirty="0">
                <a:solidFill>
                  <a:schemeClr val="bg1"/>
                </a:solidFill>
              </a:rPr>
              <a:t> Краснознамённой ордена Суворова стрелковой дивизии.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4</a:t>
            </a:r>
            <a:r>
              <a:rPr lang="ru-RU" dirty="0">
                <a:solidFill>
                  <a:schemeClr val="bg1"/>
                </a:solidFill>
              </a:rPr>
              <a:t>. Боевой путь 359-ой  </a:t>
            </a:r>
            <a:r>
              <a:rPr lang="ru-RU" dirty="0" err="1">
                <a:solidFill>
                  <a:schemeClr val="bg1"/>
                </a:solidFill>
              </a:rPr>
              <a:t>Ярцевской</a:t>
            </a:r>
            <a:r>
              <a:rPr lang="ru-RU" dirty="0">
                <a:solidFill>
                  <a:schemeClr val="bg1"/>
                </a:solidFill>
              </a:rPr>
              <a:t> дивизии.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5</a:t>
            </a:r>
            <a:r>
              <a:rPr lang="ru-RU" dirty="0">
                <a:solidFill>
                  <a:schemeClr val="bg1"/>
                </a:solidFill>
              </a:rPr>
              <a:t>. 31 августа - День Победы местного значения 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 smtClean="0">
                <a:solidFill>
                  <a:schemeClr val="bg1"/>
                </a:solidFill>
              </a:rPr>
              <a:t>       6.Письма </a:t>
            </a:r>
            <a:r>
              <a:rPr lang="ru-RU" dirty="0">
                <a:solidFill>
                  <a:schemeClr val="bg1"/>
                </a:solidFill>
              </a:rPr>
              <a:t>с фронта.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 7</a:t>
            </a:r>
            <a:r>
              <a:rPr lang="ru-RU" dirty="0">
                <a:solidFill>
                  <a:schemeClr val="bg1"/>
                </a:solidFill>
              </a:rPr>
              <a:t>. Оружия Победы.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        8</a:t>
            </a:r>
            <a:r>
              <a:rPr lang="ru-RU" dirty="0">
                <a:solidFill>
                  <a:schemeClr val="bg1"/>
                </a:solidFill>
              </a:rPr>
              <a:t>. Сквер Памяти.</a:t>
            </a:r>
          </a:p>
          <a:p>
            <a:endParaRPr lang="ru-RU" dirty="0"/>
          </a:p>
        </p:txBody>
      </p:sp>
      <p:pic>
        <p:nvPicPr>
          <p:cNvPr id="5" name="Объект 4" descr="F:\патриотические фото\SDC11449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3" y="332656"/>
            <a:ext cx="5184576" cy="59046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Управляющая кнопка: далее 2">
            <a:hlinkClick r:id="rId3" action="ppaction://hlinksldjump" highlightClick="1"/>
          </p:cNvPr>
          <p:cNvSpPr/>
          <p:nvPr/>
        </p:nvSpPr>
        <p:spPr>
          <a:xfrm>
            <a:off x="197514" y="2636912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11" name="Управляющая кнопка: далее 10">
            <a:hlinkClick r:id="rId4" action="ppaction://hlinksldjump" highlightClick="1"/>
          </p:cNvPr>
          <p:cNvSpPr/>
          <p:nvPr/>
        </p:nvSpPr>
        <p:spPr>
          <a:xfrm>
            <a:off x="329660" y="3284984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Управляющая кнопка: далее 11">
            <a:hlinkClick r:id="rId5" action="ppaction://hlinksldjump" highlightClick="1"/>
          </p:cNvPr>
          <p:cNvSpPr/>
          <p:nvPr/>
        </p:nvSpPr>
        <p:spPr>
          <a:xfrm>
            <a:off x="358522" y="3717032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197514" y="1988840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далее 13">
            <a:hlinkClick r:id="" action="ppaction://hlinkshowjump?jump=nextslide" highlightClick="1"/>
          </p:cNvPr>
          <p:cNvSpPr/>
          <p:nvPr/>
        </p:nvSpPr>
        <p:spPr>
          <a:xfrm>
            <a:off x="414544" y="4221088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Управляющая кнопка: далее 14">
            <a:hlinkClick r:id="rId6" action="ppaction://hlinksldjump" highlightClick="1"/>
          </p:cNvPr>
          <p:cNvSpPr/>
          <p:nvPr/>
        </p:nvSpPr>
        <p:spPr>
          <a:xfrm>
            <a:off x="457109" y="4509120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Управляющая кнопка: далее 15">
            <a:hlinkClick r:id="rId7" action="ppaction://hlinksldjump" highlightClick="1"/>
          </p:cNvPr>
          <p:cNvSpPr/>
          <p:nvPr/>
        </p:nvSpPr>
        <p:spPr>
          <a:xfrm>
            <a:off x="475440" y="4736487"/>
            <a:ext cx="90010" cy="13030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>
          <a:xfrm flipV="1">
            <a:off x="193007" y="1700807"/>
            <a:ext cx="110264" cy="108012"/>
          </a:xfrm>
          <a:prstGeom prst="actionButtonForwardNex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292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Оружие </a:t>
            </a:r>
            <a:r>
              <a:rPr lang="ru-RU" sz="1800" dirty="0">
                <a:solidFill>
                  <a:schemeClr val="bg1"/>
                </a:solidFill>
              </a:rPr>
              <a:t>Победы.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2658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96952"/>
            <a:ext cx="4392488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9"/>
            <a:ext cx="4248472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80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4176464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11" y="332656"/>
            <a:ext cx="3946265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7371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000" dirty="0">
                <a:solidFill>
                  <a:schemeClr val="bg1"/>
                </a:solidFill>
              </a:rPr>
              <a:t>Сквер Памяти.</a:t>
            </a:r>
            <a:r>
              <a:rPr lang="ru-RU" dirty="0">
                <a:solidFill>
                  <a:schemeClr val="bg1"/>
                </a:solidFill>
              </a:rPr>
              <a:t/>
            </a:r>
            <a:br>
              <a:rPr lang="ru-RU" dirty="0">
                <a:solidFill>
                  <a:schemeClr val="bg1"/>
                </a:solidFill>
              </a:rPr>
            </a:br>
            <a:endParaRPr lang="ru-RU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8800"/>
            <a:ext cx="7560839" cy="3534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9190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9" name="Picture 3" descr="C:\Users\uzer\Desktop\Музей\SDC151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9"/>
            <a:ext cx="4104456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60648"/>
            <a:ext cx="4392488" cy="633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98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J:\КОНФЕРЕНЦИЯ\презентация для выступления\SAM_23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2487455"/>
            <a:ext cx="5404755" cy="4052888"/>
          </a:xfr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301603" cy="3975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15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01948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404664"/>
            <a:ext cx="3346564" cy="5256584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 ходе работы над проектом мы окунулись в музейную среду, соприкоснулись с историческим наследием, исторической памятью о ветеранах Великой Отечественной войны, познакомились с музейными экспонатами и документами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	Мы </a:t>
            </a: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занимались подготовкой материалов для медиа-экспозиций, проводили опрос респондентов на предмет использования музейных материалов в работе, занимались составлением информационных текстов и  оформлением веб-страниц сайта.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800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В дальнейшем мы планируем вовлечь студентов техникума в творческую и исследовательскую деятельность посредством участия их в различных конкурсах сочинений, рисунков, проектов и исследований, викторинах, фотоконкурсах</a:t>
            </a:r>
            <a:r>
              <a:rPr lang="ru-RU" sz="18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900" b="1" dirty="0">
                <a:solidFill>
                  <a:schemeClr val="bg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Будем рады видеть вас в нашем виртуальном музее!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 descr="F:\патриотические фото\SAM_195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862" y="404664"/>
            <a:ext cx="5039617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329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создания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556792"/>
            <a:ext cx="7560840" cy="4302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5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251-я стрелковая Витебская Краснознамённая ордена Суворова дивизи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я. </a:t>
            </a:r>
            <a:b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56792"/>
            <a:ext cx="8280920" cy="4608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934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6672"/>
            <a:ext cx="7125113" cy="1140499"/>
          </a:xfrm>
        </p:spPr>
        <p:txBody>
          <a:bodyPr/>
          <a:lstStyle/>
          <a:p>
            <a:pPr algn="ctr"/>
            <a:r>
              <a:rPr lang="ru-RU" dirty="0">
                <a:solidFill>
                  <a:prstClr val="white"/>
                </a:solidFill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Погорело-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Городищенская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(Первая Ржевско-</a:t>
            </a:r>
            <a:r>
              <a:rPr lang="ru-RU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Сычёвская</a:t>
            </a:r>
            <a: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операция)</a:t>
            </a:r>
            <a:br>
              <a:rPr lang="ru-RU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772816"/>
            <a:ext cx="8352928" cy="4824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7477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memorysafonovo.ru/wp-content/uploads/2018/07/1-768x591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136903" cy="5832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9626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Times New Roman"/>
                <a:ea typeface="Calibri"/>
              </a:rPr>
              <a:t>274-я </a:t>
            </a:r>
            <a:r>
              <a:rPr lang="ru-RU" sz="2800" b="1" dirty="0" err="1">
                <a:solidFill>
                  <a:schemeClr val="bg1"/>
                </a:solidFill>
                <a:latin typeface="Times New Roman"/>
                <a:ea typeface="Calibri"/>
              </a:rPr>
              <a:t>Ярцевская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Calibri"/>
              </a:rPr>
              <a:t> Краснознамённая ордена Суворова стрелковая </a:t>
            </a: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</a:rPr>
              <a:t>дивизия</a:t>
            </a:r>
            <a:b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/>
                <a:ea typeface="Calibri"/>
              </a:rPr>
              <a:t> </a:t>
            </a:r>
            <a:r>
              <a:rPr lang="ru-RU" sz="2800" b="1" dirty="0">
                <a:solidFill>
                  <a:schemeClr val="bg1"/>
                </a:solidFill>
                <a:latin typeface="Times New Roman"/>
                <a:ea typeface="Calibri"/>
              </a:rPr>
              <a:t>(2 формирование)</a:t>
            </a:r>
            <a:br>
              <a:rPr lang="ru-RU" sz="2800" b="1" dirty="0">
                <a:solidFill>
                  <a:schemeClr val="bg1"/>
                </a:solidFill>
                <a:latin typeface="Times New Roman"/>
                <a:ea typeface="Calibri"/>
              </a:rPr>
            </a:b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800"/>
            <a:ext cx="828092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191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 descr="C:\Users\uzer\Desktop\виртуальный музей\274 ст. див\p14_boevoyput-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84784"/>
            <a:ext cx="8280920" cy="48965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67544" y="26064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/>
                <a:ea typeface="Calibri"/>
              </a:rPr>
              <a:t>За годы войны Верховный Главнокомандующий объявил семь благодарностей воинам дивизии за освобождение Москвы и других городов. За активные боевые действия, мужество, отвагу и героизм в сражениях с фашистами 274-я стрелковая дивизия награждена орденами Суворова II степени и Красного Знамени.</a:t>
            </a:r>
            <a:br>
              <a:rPr lang="ru-RU" dirty="0">
                <a:solidFill>
                  <a:schemeClr val="bg1"/>
                </a:solidFill>
                <a:latin typeface="Times New Roman"/>
                <a:ea typeface="Calibri"/>
              </a:rPr>
            </a:b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75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ummer">
  <a:themeElements>
    <a:clrScheme name="Summer">
      <a:dk1>
        <a:sysClr val="windowText" lastClr="000000"/>
      </a:dk1>
      <a:lt1>
        <a:sysClr val="window" lastClr="FFFFFF"/>
      </a:lt1>
      <a:dk2>
        <a:srgbClr val="E89117"/>
      </a:dk2>
      <a:lt2>
        <a:srgbClr val="FEDD78"/>
      </a:lt2>
      <a:accent1>
        <a:srgbClr val="A1B633"/>
      </a:accent1>
      <a:accent2>
        <a:srgbClr val="C4D73F"/>
      </a:accent2>
      <a:accent3>
        <a:srgbClr val="FFCE2D"/>
      </a:accent3>
      <a:accent4>
        <a:srgbClr val="FFA600"/>
      </a:accent4>
      <a:accent5>
        <a:srgbClr val="ED5E00"/>
      </a:accent5>
      <a:accent6>
        <a:srgbClr val="C62D03"/>
      </a:accent6>
      <a:hlink>
        <a:srgbClr val="408080"/>
      </a:hlink>
      <a:folHlink>
        <a:srgbClr val="5EAEAE"/>
      </a:folHlink>
    </a:clrScheme>
    <a:fontScheme name="Summer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ummer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satMod val="120000"/>
                <a:lumMod val="110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2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hade val="80000"/>
                <a:hueMod val="110000"/>
                <a:satMod val="130000"/>
                <a:lumMod val="100000"/>
              </a:schemeClr>
            </a:gs>
            <a:gs pos="100000">
              <a:schemeClr val="phClr">
                <a:shade val="60000"/>
                <a:hueMod val="40000"/>
                <a:satMod val="120000"/>
                <a:lumMod val="103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TM01972873[[fn=Лето]]</Template>
  <TotalTime>242</TotalTime>
  <Words>568</Words>
  <Application>Microsoft Office PowerPoint</Application>
  <PresentationFormat>Экран (4:3)</PresentationFormat>
  <Paragraphs>37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Summer</vt:lpstr>
      <vt:lpstr>Презентация PowerPoint</vt:lpstr>
      <vt:lpstr>Разделы музея </vt:lpstr>
      <vt:lpstr>Презентация PowerPoint</vt:lpstr>
      <vt:lpstr>История создания</vt:lpstr>
      <vt:lpstr>251-я стрелковая Витебская Краснознамённая ордена Суворова дивизия.  </vt:lpstr>
      <vt:lpstr> Погорело-Городищенская операция  (Первая Ржевско-Сычёвская операция) </vt:lpstr>
      <vt:lpstr>Презентация PowerPoint</vt:lpstr>
      <vt:lpstr>274-я Ярцевская Краснознамённая ордена Суворова стрелковая дивизия  (2 формирование) </vt:lpstr>
      <vt:lpstr>Презентация PowerPoint</vt:lpstr>
      <vt:lpstr>Презентация PowerPoint</vt:lpstr>
      <vt:lpstr>Презентация PowerPoint</vt:lpstr>
      <vt:lpstr>31 августа - День Победы местного значения  </vt:lpstr>
      <vt:lpstr>Презентация PowerPoint</vt:lpstr>
      <vt:lpstr>Письма с фронта.</vt:lpstr>
      <vt:lpstr>Презентация PowerPoint</vt:lpstr>
      <vt:lpstr>Презентация PowerPoint</vt:lpstr>
      <vt:lpstr>Презентация PowerPoint</vt:lpstr>
      <vt:lpstr>Письма 1941—1945 годов...  Читая любое из них, мы будем помнить: мы прикасаемся к самому сокровенному, что есть в человеке, мы — на пороге человеческой души. Откроем дверь…  </vt:lpstr>
      <vt:lpstr>Презентация PowerPoint</vt:lpstr>
      <vt:lpstr>Оружие Победы. </vt:lpstr>
      <vt:lpstr>Презентация PowerPoint</vt:lpstr>
      <vt:lpstr>Презентация PowerPoint</vt:lpstr>
      <vt:lpstr>Сквер Памяти.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uzer</cp:lastModifiedBy>
  <cp:revision>25</cp:revision>
  <dcterms:created xsi:type="dcterms:W3CDTF">2018-10-11T06:52:24Z</dcterms:created>
  <dcterms:modified xsi:type="dcterms:W3CDTF">2018-10-19T10:41:10Z</dcterms:modified>
</cp:coreProperties>
</file>