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73" r:id="rId7"/>
    <p:sldId id="261" r:id="rId8"/>
    <p:sldId id="262" r:id="rId9"/>
    <p:sldId id="268" r:id="rId10"/>
    <p:sldId id="263" r:id="rId11"/>
    <p:sldId id="264" r:id="rId12"/>
    <p:sldId id="265" r:id="rId13"/>
    <p:sldId id="266" r:id="rId14"/>
    <p:sldId id="267" r:id="rId15"/>
    <p:sldId id="269" r:id="rId16"/>
    <p:sldId id="270" r:id="rId17"/>
    <p:sldId id="272"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01.04.2022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01.04.2022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01.04.2022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Ответственность за ложные (</a:t>
            </a:r>
            <a:r>
              <a:rPr lang="ru-RU" dirty="0" err="1" smtClean="0"/>
              <a:t>фейковые</a:t>
            </a:r>
            <a:r>
              <a:rPr lang="ru-RU" dirty="0" smtClean="0"/>
              <a:t>) сведения</a:t>
            </a:r>
            <a:endParaRPr lang="ru-RU" dirty="0"/>
          </a:p>
        </p:txBody>
      </p:sp>
      <p:sp>
        <p:nvSpPr>
          <p:cNvPr id="3" name="Подзаголовок 2"/>
          <p:cNvSpPr>
            <a:spLocks noGrp="1"/>
          </p:cNvSpPr>
          <p:nvPr>
            <p:ph type="subTitle" idx="1"/>
          </p:nvPr>
        </p:nvSpPr>
        <p:spPr/>
        <p:txBody>
          <a:bodyPr/>
          <a:lstStyle/>
          <a:p>
            <a:endParaRPr lang="ru-RU" dirty="0" smtClean="0"/>
          </a:p>
          <a:p>
            <a:r>
              <a:rPr lang="ru-RU" b="1" dirty="0" smtClean="0">
                <a:solidFill>
                  <a:schemeClr val="tx1"/>
                </a:solidFill>
                <a:latin typeface="Times New Roman" pitchFamily="18" charset="0"/>
                <a:cs typeface="Times New Roman" pitchFamily="18" charset="0"/>
              </a:rPr>
              <a:t>СОГБПОУ»СИТТ»</a:t>
            </a:r>
            <a:endParaRPr lang="ru-RU"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00717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Мотивы преступления</a:t>
            </a:r>
            <a:endParaRPr lang="ru-RU" dirty="0"/>
          </a:p>
        </p:txBody>
      </p:sp>
      <p:sp>
        <p:nvSpPr>
          <p:cNvPr id="3" name="Объект 2"/>
          <p:cNvSpPr>
            <a:spLocks noGrp="1"/>
          </p:cNvSpPr>
          <p:nvPr>
            <p:ph idx="1"/>
          </p:nvPr>
        </p:nvSpPr>
        <p:spPr/>
        <p:txBody>
          <a:bodyPr/>
          <a:lstStyle/>
          <a:p>
            <a:pPr marL="0" indent="0">
              <a:buNone/>
            </a:pPr>
            <a:r>
              <a:rPr lang="ru-RU" dirty="0"/>
              <a:t>Мотивы преступления могут быть различными: из чувства мести, из хулиганских побуждений, с целью привлечения к себе внимания, при этом преступление всегда совершается с прямым умыслом, поскольку преступники вполне осознают, что сообщают ложные сведения об акте терроризма и желают так поступить.</a:t>
            </a:r>
          </a:p>
        </p:txBody>
      </p:sp>
    </p:spTree>
    <p:extLst>
      <p:ext uri="{BB962C8B-B14F-4D97-AF65-F5344CB8AC3E}">
        <p14:creationId xmlns:p14="http://schemas.microsoft.com/office/powerpoint/2010/main" val="3785287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Последствия</a:t>
            </a:r>
            <a:endParaRPr lang="ru-RU" dirty="0"/>
          </a:p>
        </p:txBody>
      </p:sp>
      <p:sp>
        <p:nvSpPr>
          <p:cNvPr id="3" name="Объект 2"/>
          <p:cNvSpPr>
            <a:spLocks noGrp="1"/>
          </p:cNvSpPr>
          <p:nvPr>
            <p:ph idx="1"/>
          </p:nvPr>
        </p:nvSpPr>
        <p:spPr/>
        <p:txBody>
          <a:bodyPr/>
          <a:lstStyle/>
          <a:p>
            <a:pPr marL="0" indent="0">
              <a:buNone/>
            </a:pPr>
            <a:r>
              <a:rPr lang="ru-RU" dirty="0"/>
              <a:t>Несмотря на то, что у преступника отсутствуют те цели, которые присущи терроризму и указаны в ст. 205 УК РФ, последствия от данного преступления наступают серьезные. У людей возникает паника, страх, приостанавливается работа учреждений, предприятий, организаций, где по сообщению преступника должен совершиться акт терроризма.</a:t>
            </a:r>
            <a:endParaRPr lang="ru-RU" dirty="0"/>
          </a:p>
        </p:txBody>
      </p:sp>
    </p:spTree>
    <p:extLst>
      <p:ext uri="{BB962C8B-B14F-4D97-AF65-F5344CB8AC3E}">
        <p14:creationId xmlns:p14="http://schemas.microsoft.com/office/powerpoint/2010/main" val="3206456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Затраты</a:t>
            </a:r>
            <a:endParaRPr lang="ru-RU" dirty="0"/>
          </a:p>
        </p:txBody>
      </p:sp>
      <p:sp>
        <p:nvSpPr>
          <p:cNvPr id="3" name="Объект 2"/>
          <p:cNvSpPr>
            <a:spLocks noGrp="1"/>
          </p:cNvSpPr>
          <p:nvPr>
            <p:ph idx="1"/>
          </p:nvPr>
        </p:nvSpPr>
        <p:spPr/>
        <p:txBody>
          <a:bodyPr/>
          <a:lstStyle/>
          <a:p>
            <a:pPr marL="0" indent="0">
              <a:buNone/>
            </a:pPr>
            <a:r>
              <a:rPr lang="ru-RU" dirty="0"/>
              <a:t>Для проверки факта об опасности привлекаются правоохранительные органы, другие службы (пожарная, медицинская и т.д.), проводится эвакуация людей, что, безусловно, влечет немалые материальные затраты.</a:t>
            </a:r>
          </a:p>
        </p:txBody>
      </p:sp>
    </p:spTree>
    <p:extLst>
      <p:ext uri="{BB962C8B-B14F-4D97-AF65-F5344CB8AC3E}">
        <p14:creationId xmlns:p14="http://schemas.microsoft.com/office/powerpoint/2010/main" val="52185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ЦЕЛИ СОВЕРШЕНИЯ ДАННОГО ПРЕСТУПЛЕНИЯ</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a:t> Подростки, как правило, совершают преступления с целью избежать контрольной работы, отомстить учителям, не ходить в школу, сорвать экзамен. Взрослые лица, совершают преступления в большей степени из чувства мести к работодателям, работникам правоохранительных органов, органов власти, а иногда из хулиганских побуждений, находясь в состоянии алкогольного опьянения.</a:t>
            </a:r>
          </a:p>
        </p:txBody>
      </p:sp>
    </p:spTree>
    <p:extLst>
      <p:ext uri="{BB962C8B-B14F-4D97-AF65-F5344CB8AC3E}">
        <p14:creationId xmlns:p14="http://schemas.microsoft.com/office/powerpoint/2010/main" val="3346855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Материальная ответственность</a:t>
            </a:r>
            <a:endParaRPr lang="ru-RU" dirty="0"/>
          </a:p>
        </p:txBody>
      </p:sp>
      <p:sp>
        <p:nvSpPr>
          <p:cNvPr id="3" name="Объект 2"/>
          <p:cNvSpPr>
            <a:spLocks noGrp="1"/>
          </p:cNvSpPr>
          <p:nvPr>
            <p:ph idx="1"/>
          </p:nvPr>
        </p:nvSpPr>
        <p:spPr/>
        <p:txBody>
          <a:bodyPr/>
          <a:lstStyle/>
          <a:p>
            <a:pPr marL="0" indent="0">
              <a:buNone/>
            </a:pPr>
            <a:r>
              <a:rPr lang="ru-RU" dirty="0">
                <a:solidFill>
                  <a:srgbClr val="FF0000"/>
                </a:solidFill>
              </a:rPr>
              <a:t>Материальную ответственность - возмещение ущерба, </a:t>
            </a:r>
            <a:r>
              <a:rPr lang="ru-RU" dirty="0"/>
              <a:t>причиненного в связи с проверкой сообщения об акте терроризма, несут родители за действия своих детей, которые не достигли возраста уголовной ответственности и за осужденное несовершеннолетнее лицо, у которого отсутствует свой источник дохода.</a:t>
            </a:r>
            <a:endParaRPr lang="ru-RU" dirty="0"/>
          </a:p>
        </p:txBody>
      </p:sp>
    </p:spTree>
    <p:extLst>
      <p:ext uri="{BB962C8B-B14F-4D97-AF65-F5344CB8AC3E}">
        <p14:creationId xmlns:p14="http://schemas.microsoft.com/office/powerpoint/2010/main" val="4178622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Наказание и его последствия</a:t>
            </a:r>
            <a:endParaRPr lang="ru-RU" dirty="0"/>
          </a:p>
        </p:txBody>
      </p:sp>
      <p:sp>
        <p:nvSpPr>
          <p:cNvPr id="3" name="Объект 2"/>
          <p:cNvSpPr>
            <a:spLocks noGrp="1"/>
          </p:cNvSpPr>
          <p:nvPr>
            <p:ph idx="1"/>
          </p:nvPr>
        </p:nvSpPr>
        <p:spPr/>
        <p:txBody>
          <a:bodyPr>
            <a:normAutofit fontScale="92500" lnSpcReduction="20000"/>
          </a:bodyPr>
          <a:lstStyle/>
          <a:p>
            <a:r>
              <a:rPr lang="ru-RU" dirty="0"/>
              <a:t>Наказание назначается с учетом общественной опасности и тяжести совершенного преступления, личности преступника, смягчающих и отягчающих наказание </a:t>
            </a:r>
            <a:r>
              <a:rPr lang="ru-RU" dirty="0" smtClean="0"/>
              <a:t>обстоятельств.</a:t>
            </a:r>
          </a:p>
          <a:p>
            <a:r>
              <a:rPr lang="ru-RU" dirty="0"/>
              <a:t>Необходимо разъяснять, что за совершенный необдуманный поступок, который подростки порой оценивают «как шутку», наступают серьезные последствия – наказание в виде судимости для лиц, достигших уголовной </a:t>
            </a:r>
            <a:r>
              <a:rPr lang="ru-RU" dirty="0" smtClean="0"/>
              <a:t>ответственности ( 14 лет)</a:t>
            </a:r>
            <a:endParaRPr lang="ru-RU" dirty="0"/>
          </a:p>
        </p:txBody>
      </p:sp>
    </p:spTree>
    <p:extLst>
      <p:ext uri="{BB962C8B-B14F-4D97-AF65-F5344CB8AC3E}">
        <p14:creationId xmlns:p14="http://schemas.microsoft.com/office/powerpoint/2010/main" val="1162843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 что, если осудили?</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ru-RU" dirty="0"/>
              <a:t>Судимость несет неблагоприятные уголовно-правовые и общеправовые последствия (ограничения прав) для лица, совершившего преступление, например ограничение на получение лицензии на оружие, при приеме на работу в правоохранительные, судебные органы и не только для них самих, но и их близких родственников, ограничения на получение визы при выезде за границу и т.д. Судимость, если она не погашена или не снята в установленном законом порядке, учитывается при рецидиве преступлений, назначении наказания в случае совершения повторных преступлений.</a:t>
            </a:r>
          </a:p>
        </p:txBody>
      </p:sp>
    </p:spTree>
    <p:extLst>
      <p:ext uri="{BB962C8B-B14F-4D97-AF65-F5344CB8AC3E}">
        <p14:creationId xmlns:p14="http://schemas.microsoft.com/office/powerpoint/2010/main" val="2650769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974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такое </a:t>
            </a:r>
            <a:r>
              <a:rPr lang="ru-RU" dirty="0" err="1" smtClean="0"/>
              <a:t>фейк</a:t>
            </a:r>
            <a:r>
              <a:rPr lang="ru-RU" dirty="0" smtClean="0"/>
              <a:t>?</a:t>
            </a:r>
            <a:endParaRPr lang="ru-RU" dirty="0"/>
          </a:p>
        </p:txBody>
      </p:sp>
      <p:sp>
        <p:nvSpPr>
          <p:cNvPr id="3" name="Объект 2"/>
          <p:cNvSpPr>
            <a:spLocks noGrp="1"/>
          </p:cNvSpPr>
          <p:nvPr>
            <p:ph idx="1"/>
          </p:nvPr>
        </p:nvSpPr>
        <p:spPr/>
        <p:txBody>
          <a:bodyPr/>
          <a:lstStyle/>
          <a:p>
            <a:pPr marL="0" indent="0">
              <a:buNone/>
            </a:pPr>
            <a:r>
              <a:rPr lang="ru-RU" dirty="0" err="1"/>
              <a:t>Фейк</a:t>
            </a:r>
            <a:r>
              <a:rPr lang="ru-RU" dirty="0"/>
              <a:t> (англ. </a:t>
            </a:r>
            <a:r>
              <a:rPr lang="ru-RU" dirty="0" err="1"/>
              <a:t>fake</a:t>
            </a:r>
            <a:r>
              <a:rPr lang="ru-RU" dirty="0"/>
              <a:t> — подделка) — что-либо ложное, недостоверное, сфальсифицированное, выдаваемое за действительное, реальное, достоверное с целью ввести в заблуждение</a:t>
            </a:r>
          </a:p>
          <a:p>
            <a:r>
              <a:rPr lang="ru-RU" dirty="0"/>
              <a:t>Контрафакт — поддельная продукция, намеренно выдаваемая за оригинальный товар</a:t>
            </a:r>
          </a:p>
        </p:txBody>
      </p:sp>
    </p:spTree>
    <p:extLst>
      <p:ext uri="{BB962C8B-B14F-4D97-AF65-F5344CB8AC3E}">
        <p14:creationId xmlns:p14="http://schemas.microsoft.com/office/powerpoint/2010/main" val="1827684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Новости, фото, </a:t>
            </a:r>
            <a:r>
              <a:rPr lang="ru-RU" dirty="0" err="1" smtClean="0"/>
              <a:t>виртуал</a:t>
            </a:r>
            <a:r>
              <a:rPr lang="ru-RU" dirty="0" smtClean="0"/>
              <a:t>. Что это?</a:t>
            </a:r>
            <a:endParaRPr lang="ru-RU" dirty="0"/>
          </a:p>
        </p:txBody>
      </p:sp>
      <p:sp>
        <p:nvSpPr>
          <p:cNvPr id="3" name="Объект 2"/>
          <p:cNvSpPr>
            <a:spLocks noGrp="1"/>
          </p:cNvSpPr>
          <p:nvPr>
            <p:ph idx="1"/>
          </p:nvPr>
        </p:nvSpPr>
        <p:spPr/>
        <p:txBody>
          <a:bodyPr/>
          <a:lstStyle/>
          <a:p>
            <a:pPr marL="0" indent="0">
              <a:buNone/>
            </a:pPr>
            <a:r>
              <a:rPr lang="ru-RU" dirty="0" err="1"/>
              <a:t>Фейковые</a:t>
            </a:r>
            <a:r>
              <a:rPr lang="ru-RU" dirty="0"/>
              <a:t> новости (англ. </a:t>
            </a:r>
            <a:r>
              <a:rPr lang="ru-RU" dirty="0" err="1"/>
              <a:t>fake</a:t>
            </a:r>
            <a:r>
              <a:rPr lang="ru-RU" dirty="0"/>
              <a:t> </a:t>
            </a:r>
            <a:r>
              <a:rPr lang="ru-RU" dirty="0" err="1"/>
              <a:t>news</a:t>
            </a:r>
            <a:r>
              <a:rPr lang="ru-RU" dirty="0"/>
              <a:t>) — намеренная дезинформация в социальных медиа и традиционных СМИ</a:t>
            </a:r>
          </a:p>
          <a:p>
            <a:pPr marL="0" indent="0">
              <a:buNone/>
            </a:pPr>
            <a:r>
              <a:rPr lang="ru-RU" dirty="0"/>
              <a:t>Фото-</a:t>
            </a:r>
            <a:r>
              <a:rPr lang="ru-RU" dirty="0" err="1"/>
              <a:t>фейк</a:t>
            </a:r>
            <a:r>
              <a:rPr lang="ru-RU" dirty="0"/>
              <a:t> (</a:t>
            </a:r>
            <a:r>
              <a:rPr lang="ru-RU" dirty="0" err="1"/>
              <a:t>фотожаба</a:t>
            </a:r>
            <a:r>
              <a:rPr lang="ru-RU" dirty="0"/>
              <a:t>) — разновидность фотомонтажа (в графическом редакторе)</a:t>
            </a:r>
          </a:p>
          <a:p>
            <a:pPr marL="0" indent="0">
              <a:buNone/>
            </a:pPr>
            <a:r>
              <a:rPr lang="ru-RU" dirty="0" err="1"/>
              <a:t>Виртуал</a:t>
            </a:r>
            <a:r>
              <a:rPr lang="ru-RU" dirty="0"/>
              <a:t> (Интернет) — фальшивый аккаунт в интернете, который используется для обмана или манипулирования</a:t>
            </a:r>
          </a:p>
        </p:txBody>
      </p:sp>
    </p:spTree>
    <p:extLst>
      <p:ext uri="{BB962C8B-B14F-4D97-AF65-F5344CB8AC3E}">
        <p14:creationId xmlns:p14="http://schemas.microsoft.com/office/powerpoint/2010/main" val="102372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такое терроризм?</a:t>
            </a:r>
            <a:endParaRPr lang="ru-RU" dirty="0"/>
          </a:p>
        </p:txBody>
      </p:sp>
      <p:sp>
        <p:nvSpPr>
          <p:cNvPr id="3" name="Объект 2"/>
          <p:cNvSpPr>
            <a:spLocks noGrp="1"/>
          </p:cNvSpPr>
          <p:nvPr>
            <p:ph idx="1"/>
          </p:nvPr>
        </p:nvSpPr>
        <p:spPr/>
        <p:txBody>
          <a:bodyPr/>
          <a:lstStyle/>
          <a:p>
            <a:r>
              <a:rPr lang="ru-RU" dirty="0"/>
              <a:t>Терроризм – это публично совершаемые </a:t>
            </a:r>
            <a:r>
              <a:rPr lang="ru-RU" dirty="0" err="1"/>
              <a:t>общеопасные</a:t>
            </a:r>
            <a:r>
              <a:rPr lang="ru-RU" dirty="0"/>
              <a:t> деяния или угрозы таковыми, направленные на устрашение населения в целях воздействия на принятие какого-либо решения или отказ от него в интересах террористов.</a:t>
            </a:r>
          </a:p>
        </p:txBody>
      </p:sp>
    </p:spTree>
    <p:extLst>
      <p:ext uri="{BB962C8B-B14F-4D97-AF65-F5344CB8AC3E}">
        <p14:creationId xmlns:p14="http://schemas.microsoft.com/office/powerpoint/2010/main" val="18777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Распространение </a:t>
            </a:r>
            <a:r>
              <a:rPr lang="ru-RU" dirty="0" err="1" smtClean="0"/>
              <a:t>фейков</a:t>
            </a:r>
            <a:r>
              <a:rPr lang="ru-RU" dirty="0" smtClean="0"/>
              <a:t> </a:t>
            </a:r>
            <a:r>
              <a:rPr lang="ru-RU" dirty="0"/>
              <a:t>в социальных сетях</a:t>
            </a:r>
          </a:p>
        </p:txBody>
      </p:sp>
      <p:sp>
        <p:nvSpPr>
          <p:cNvPr id="3" name="Объект 2"/>
          <p:cNvSpPr>
            <a:spLocks noGrp="1"/>
          </p:cNvSpPr>
          <p:nvPr>
            <p:ph idx="1"/>
          </p:nvPr>
        </p:nvSpPr>
        <p:spPr/>
        <p:txBody>
          <a:bodyPr>
            <a:normAutofit/>
          </a:bodyPr>
          <a:lstStyle/>
          <a:p>
            <a:pPr marL="0" indent="0">
              <a:buNone/>
            </a:pPr>
            <a:r>
              <a:rPr lang="ru-RU" dirty="0" smtClean="0"/>
              <a:t> </a:t>
            </a:r>
            <a:r>
              <a:rPr lang="ru-RU" dirty="0"/>
              <a:t>В последнее время социальными сетями были созданы специальные боты, осуществляющие проверку пользователей на предмет </a:t>
            </a:r>
            <a:r>
              <a:rPr lang="ru-RU" dirty="0" err="1"/>
              <a:t>фейка</a:t>
            </a:r>
            <a:r>
              <a:rPr lang="ru-RU" dirty="0"/>
              <a:t>. Это способствует уменьшению их количества. Тем не менее, «фальшивая популярность» продолжает набирать обороты, и некоторые методы борьбы с ней просто-напросто перестают работать.</a:t>
            </a:r>
          </a:p>
        </p:txBody>
      </p:sp>
    </p:spTree>
    <p:extLst>
      <p:ext uri="{BB962C8B-B14F-4D97-AF65-F5344CB8AC3E}">
        <p14:creationId xmlns:p14="http://schemas.microsoft.com/office/powerpoint/2010/main" val="2599757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такое «БОТ»?</a:t>
            </a:r>
            <a:endParaRPr lang="ru-RU" dirty="0"/>
          </a:p>
        </p:txBody>
      </p:sp>
      <p:sp>
        <p:nvSpPr>
          <p:cNvPr id="3" name="Объект 2"/>
          <p:cNvSpPr>
            <a:spLocks noGrp="1"/>
          </p:cNvSpPr>
          <p:nvPr>
            <p:ph idx="1"/>
          </p:nvPr>
        </p:nvSpPr>
        <p:spPr/>
        <p:txBody>
          <a:bodyPr>
            <a:normAutofit/>
          </a:bodyPr>
          <a:lstStyle/>
          <a:p>
            <a:pPr marL="0" indent="0">
              <a:buNone/>
            </a:pPr>
            <a:r>
              <a:rPr lang="ru-RU" dirty="0" smtClean="0"/>
              <a:t> Это </a:t>
            </a:r>
            <a:r>
              <a:rPr lang="ru-RU" dirty="0"/>
              <a:t>программа, выполняющая автоматические заранее настроенные повторяющиеся задачи. Боты обычно имитируют поведение пользователя или заменяют его. Боты являются автоматизированными, потому они работают намного быстрее, чем пользователи.</a:t>
            </a:r>
          </a:p>
        </p:txBody>
      </p:sp>
    </p:spTree>
    <p:extLst>
      <p:ext uri="{BB962C8B-B14F-4D97-AF65-F5344CB8AC3E}">
        <p14:creationId xmlns:p14="http://schemas.microsoft.com/office/powerpoint/2010/main" val="2450740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6632"/>
            <a:ext cx="9252520"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38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842"/>
            <a:ext cx="914400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794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Спасибо за внимание! </a:t>
            </a:r>
            <a:r>
              <a:rPr lang="ru-RU" dirty="0"/>
              <a:t/>
            </a:r>
            <a:br>
              <a:rPr lang="ru-RU" dirty="0"/>
            </a:br>
            <a:endParaRPr lang="ru-RU" dirty="0"/>
          </a:p>
        </p:txBody>
      </p:sp>
      <p:sp>
        <p:nvSpPr>
          <p:cNvPr id="3" name="Объект 2"/>
          <p:cNvSpPr>
            <a:spLocks noGrp="1"/>
          </p:cNvSpPr>
          <p:nvPr>
            <p:ph idx="1"/>
          </p:nvPr>
        </p:nvSpPr>
        <p:spPr/>
        <p:txBody>
          <a:bodyPr/>
          <a:lstStyle/>
          <a:p>
            <a:endParaRPr lang="ru-RU" dirty="0"/>
          </a:p>
        </p:txBody>
      </p:sp>
      <p:sp>
        <p:nvSpPr>
          <p:cNvPr id="4" name="Прямоугольник 3"/>
          <p:cNvSpPr/>
          <p:nvPr/>
        </p:nvSpPr>
        <p:spPr>
          <a:xfrm>
            <a:off x="918796" y="2967335"/>
            <a:ext cx="7306423" cy="1754326"/>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ru-RU"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70C0"/>
                </a:solidFill>
                <a:effectLst>
                  <a:outerShdw blurRad="41275" dist="12700" dir="12000000" algn="tl" rotWithShape="0">
                    <a:srgbClr val="000000">
                      <a:alpha val="40000"/>
                    </a:srgbClr>
                  </a:outerShdw>
                </a:effectLst>
              </a:rPr>
              <a:t>А что по этому вопросу </a:t>
            </a:r>
          </a:p>
          <a:p>
            <a:pPr algn="ctr"/>
            <a:r>
              <a:rPr lang="ru-RU"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70C0"/>
                </a:solidFill>
                <a:effectLst>
                  <a:outerShdw blurRad="41275" dist="12700" dir="12000000" algn="tl" rotWithShape="0">
                    <a:srgbClr val="000000">
                      <a:alpha val="40000"/>
                    </a:srgbClr>
                  </a:outerShdw>
                </a:effectLst>
              </a:rPr>
              <a:t>скажите вы?</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70C0"/>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199087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Какова ответственность</a:t>
            </a:r>
            <a:endParaRPr lang="ru-RU" dirty="0"/>
          </a:p>
        </p:txBody>
      </p:sp>
      <p:sp>
        <p:nvSpPr>
          <p:cNvPr id="3" name="Объект 2"/>
          <p:cNvSpPr>
            <a:spLocks noGrp="1"/>
          </p:cNvSpPr>
          <p:nvPr>
            <p:ph idx="1"/>
          </p:nvPr>
        </p:nvSpPr>
        <p:spPr/>
        <p:txBody>
          <a:bodyPr>
            <a:normAutofit fontScale="77500" lnSpcReduction="20000"/>
          </a:bodyPr>
          <a:lstStyle/>
          <a:p>
            <a:r>
              <a:rPr lang="ru-RU" dirty="0" smtClean="0"/>
              <a:t>Заведомо </a:t>
            </a:r>
            <a:r>
              <a:rPr lang="ru-RU" dirty="0"/>
              <a:t>ложное сообщение о готовящихся взрыве, поджоге или иных действиях, создающих опасность гибели людей, причинения значительного имущественного ущерба либо наступления иных общественно опасных последствий, совершенное из хулиганских побуждений, - наказывается штрафом в</a:t>
            </a:r>
            <a:r>
              <a:rPr lang="ru-RU" dirty="0" smtClean="0"/>
              <a:t>..</a:t>
            </a:r>
            <a:r>
              <a:rPr lang="ru-RU" dirty="0"/>
              <a:t> в </a:t>
            </a:r>
            <a:r>
              <a:rPr lang="ru-RU" dirty="0">
                <a:solidFill>
                  <a:srgbClr val="FF0000"/>
                </a:solidFill>
              </a:rPr>
              <a:t>размере от двухсот тысяч до пятисот тысяч рублей или в размере заработной платы или иного дохода осужденного за период от одного года до восемнадцати месяцев, либо ограничением свободы на срок до трех лет, либо принудительными работами на срок от двух до трех </a:t>
            </a:r>
            <a:r>
              <a:rPr lang="ru-RU" dirty="0" smtClean="0">
                <a:solidFill>
                  <a:srgbClr val="FF0000"/>
                </a:solidFill>
              </a:rPr>
              <a:t>лет</a:t>
            </a:r>
            <a:endParaRPr lang="ru-RU" dirty="0">
              <a:solidFill>
                <a:srgbClr val="FF0000"/>
              </a:solidFill>
            </a:endParaRPr>
          </a:p>
        </p:txBody>
      </p:sp>
    </p:spTree>
    <p:extLst>
      <p:ext uri="{BB962C8B-B14F-4D97-AF65-F5344CB8AC3E}">
        <p14:creationId xmlns:p14="http://schemas.microsoft.com/office/powerpoint/2010/main" val="1519145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Ответственность за совершение акта терроризма</a:t>
            </a:r>
            <a:endParaRPr lang="ru-RU" dirty="0"/>
          </a:p>
        </p:txBody>
      </p:sp>
      <p:sp>
        <p:nvSpPr>
          <p:cNvPr id="3" name="Объект 2"/>
          <p:cNvSpPr>
            <a:spLocks noGrp="1"/>
          </p:cNvSpPr>
          <p:nvPr>
            <p:ph idx="1"/>
          </p:nvPr>
        </p:nvSpPr>
        <p:spPr/>
        <p:txBody>
          <a:bodyPr/>
          <a:lstStyle/>
          <a:p>
            <a:pPr marL="0" indent="0">
              <a:buNone/>
            </a:pPr>
            <a:r>
              <a:rPr lang="ru-RU" dirty="0"/>
              <a:t>Уголовная ответственность за совершение терроризма предусмотрена ст. 205 Уголовного кодекса Российской Федерации (далее - УК РФ) и предусматривает наказание на срок до 20 лет или пожизненное лишение свободы в зависимости от степени тяжести совершенного преступления.</a:t>
            </a:r>
          </a:p>
        </p:txBody>
      </p:sp>
    </p:spTree>
    <p:extLst>
      <p:ext uri="{BB962C8B-B14F-4D97-AF65-F5344CB8AC3E}">
        <p14:creationId xmlns:p14="http://schemas.microsoft.com/office/powerpoint/2010/main" val="307653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Уголовная ответственность</a:t>
            </a:r>
          </a:p>
        </p:txBody>
      </p:sp>
      <p:sp>
        <p:nvSpPr>
          <p:cNvPr id="3" name="Объект 2"/>
          <p:cNvSpPr>
            <a:spLocks noGrp="1"/>
          </p:cNvSpPr>
          <p:nvPr>
            <p:ph idx="1"/>
          </p:nvPr>
        </p:nvSpPr>
        <p:spPr/>
        <p:txBody>
          <a:bodyPr>
            <a:normAutofit fontScale="85000" lnSpcReduction="10000"/>
          </a:bodyPr>
          <a:lstStyle/>
          <a:p>
            <a:pPr marL="0" indent="0">
              <a:buNone/>
            </a:pPr>
            <a:r>
              <a:rPr lang="ru-RU" dirty="0"/>
              <a:t>З</a:t>
            </a:r>
            <a:r>
              <a:rPr lang="ru-RU" dirty="0" smtClean="0"/>
              <a:t>а </a:t>
            </a:r>
            <a:r>
              <a:rPr lang="ru-RU" dirty="0"/>
              <a:t>заведомо ложное сообщение об акте терроризма предусмотрена ст. 207 Уголовного Кодекса Российской Федерации. Эта норма состоит из 4 частей, регламентирующих наказание в зависимости от тяжести последствий действий «телефонных террористов</a:t>
            </a:r>
            <a:r>
              <a:rPr lang="ru-RU" dirty="0" smtClean="0"/>
              <a:t>».</a:t>
            </a:r>
          </a:p>
          <a:p>
            <a:pPr marL="0" indent="0">
              <a:buNone/>
            </a:pPr>
            <a:r>
              <a:rPr lang="ru-RU" dirty="0"/>
              <a:t>Уголовную ответственность за преступление, предусмотренное ст. 207 УК РФ, несут вменяемые лица, достигшие 14-летнего возраста, то есть с этого возраста лицо может быть осуждено. </a:t>
            </a:r>
            <a:endParaRPr lang="ru-RU" dirty="0"/>
          </a:p>
        </p:txBody>
      </p:sp>
    </p:spTree>
    <p:extLst>
      <p:ext uri="{BB962C8B-B14F-4D97-AF65-F5344CB8AC3E}">
        <p14:creationId xmlns:p14="http://schemas.microsoft.com/office/powerpoint/2010/main" val="687915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05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Ответственность за заведомо ложное сообщение</a:t>
            </a: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ru-RU" dirty="0"/>
              <a:t>В отличие от терроризма наказание за заведомо ложное сообщение об акте терроризма (ст. 207 УК РФ) не превышает трех лет лишения свободы. Вместе с тем, данное преступление относится к преступлениям террористической направленности, поскольку заведомо ложное сообщение об акте терроризма хотя и не создает реальную опасность наступления последствий, характерных для терроризма, однако общественной безопасности причиняется ущерб.</a:t>
            </a:r>
          </a:p>
        </p:txBody>
      </p:sp>
    </p:spTree>
    <p:extLst>
      <p:ext uri="{BB962C8B-B14F-4D97-AF65-F5344CB8AC3E}">
        <p14:creationId xmlns:p14="http://schemas.microsoft.com/office/powerpoint/2010/main" val="101554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Формы ложных сообщений</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a:t>Сообщения имеют различные формы – по телефону, в письменном виде, через средства массовой информации, компьютерную связь и могут передаваться различным адресатам, как организациям и учреждениям, обязанным реагировать по роду службы на эти сообщения, например в правоохранительные органы, органы власти, так и в другие организации, либо отдельным гражданам.</a:t>
            </a:r>
          </a:p>
        </p:txBody>
      </p:sp>
    </p:spTree>
    <p:extLst>
      <p:ext uri="{BB962C8B-B14F-4D97-AF65-F5344CB8AC3E}">
        <p14:creationId xmlns:p14="http://schemas.microsoft.com/office/powerpoint/2010/main" val="3477096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908720"/>
            <a:ext cx="8229600" cy="1143000"/>
          </a:xfrm>
        </p:spPr>
        <p:txBody>
          <a:bodyPr/>
          <a:lstStyle/>
          <a:p>
            <a:endParaRPr lang="ru-RU"/>
          </a:p>
        </p:txBody>
      </p:sp>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89544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958</Words>
  <Application>Microsoft Office PowerPoint</Application>
  <PresentationFormat>Экран (4:3)</PresentationFormat>
  <Paragraphs>45</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Ответственность за ложные (фейковые) сведения</vt:lpstr>
      <vt:lpstr>Что такое терроризм?</vt:lpstr>
      <vt:lpstr>Какова ответственность</vt:lpstr>
      <vt:lpstr>Ответственность за совершение акта терроризма</vt:lpstr>
      <vt:lpstr>Уголовная ответственность</vt:lpstr>
      <vt:lpstr>Презентация PowerPoint</vt:lpstr>
      <vt:lpstr>Ответственность за заведомо ложное сообщение</vt:lpstr>
      <vt:lpstr>Формы ложных сообщений</vt:lpstr>
      <vt:lpstr>Презентация PowerPoint</vt:lpstr>
      <vt:lpstr>Мотивы преступления</vt:lpstr>
      <vt:lpstr>Последствия</vt:lpstr>
      <vt:lpstr>Затраты</vt:lpstr>
      <vt:lpstr>ЦЕЛИ СОВЕРШЕНИЯ ДАННОГО ПРЕСТУПЛЕНИЯ</vt:lpstr>
      <vt:lpstr>Материальная ответственность</vt:lpstr>
      <vt:lpstr>Наказание и его последствия</vt:lpstr>
      <vt:lpstr>А что, если осудили?</vt:lpstr>
      <vt:lpstr>Презентация PowerPoint</vt:lpstr>
      <vt:lpstr>Что такое фейк?</vt:lpstr>
      <vt:lpstr>Новости, фото, виртуал. Что это?</vt:lpstr>
      <vt:lpstr>Распространение фейков в социальных сетях</vt:lpstr>
      <vt:lpstr>Что такое «БОТ»?</vt:lpstr>
      <vt:lpstr>Презентация PowerPoint</vt:lpstr>
      <vt:lpstr>Презентация PowerPoint</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Ответственность за ложные (фейковые) сведения</dc:title>
  <dc:creator>user</dc:creator>
  <cp:lastModifiedBy>user</cp:lastModifiedBy>
  <cp:revision>5</cp:revision>
  <dcterms:created xsi:type="dcterms:W3CDTF">2022-04-01T03:38:50Z</dcterms:created>
  <dcterms:modified xsi:type="dcterms:W3CDTF">2022-04-01T04:24:52Z</dcterms:modified>
</cp:coreProperties>
</file>