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70" r:id="rId14"/>
    <p:sldId id="271" r:id="rId15"/>
    <p:sldId id="273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90" r:id="rId28"/>
    <p:sldId id="285" r:id="rId29"/>
    <p:sldId id="286" r:id="rId30"/>
    <p:sldId id="288" r:id="rId31"/>
    <p:sldId id="291" r:id="rId32"/>
    <p:sldId id="293" r:id="rId33"/>
    <p:sldId id="294" r:id="rId34"/>
    <p:sldId id="26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CCFF"/>
    <a:srgbClr val="000099"/>
    <a:srgbClr val="FF0000"/>
    <a:srgbClr val="FFFFFF"/>
    <a:srgbClr val="3399FF"/>
    <a:srgbClr val="99CCFF"/>
    <a:srgbClr val="0099FF"/>
    <a:srgbClr val="000066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5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0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0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0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0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0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0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0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0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0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0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0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%3A%2F%2Fsafonovo-industr-tehn-tehnikum.ru&amp;post=553722387_136&amp;cc_key=" TargetMode="External"/><Relationship Id="rId2" Type="http://schemas.openxmlformats.org/officeDocument/2006/relationships/hyperlink" Target="mailto:industr-tehnkolledj.saf@yandex.ru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85720" y="357166"/>
            <a:ext cx="8572560" cy="28575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Смоленское областное государственное  бюджетное профессиональное образовательное учреждение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«Сафоновский индустриально- технологический техникум»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Picture 2" descr="https://sun9-52.userapi.com/c858528/v858528357/1eb7a3/BPnpLzfVXqA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857224" y="3357562"/>
            <a:ext cx="3286149" cy="25971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24" name="Picture 4" descr="https://psv4.userapi.com/c856332/u553722387/docs/d16/1d762559b154/IMG_20200621_175559.jpg?extra=ho_LpzEWtaNdJ6DOZho18P15G0ghLvfvXp9fusHgEvLQxYdwihTNkG849HjvcjiEfaCOPfVAMTPyj2sUI3ZUO-9KxZrUm9OO9l2hQm37ckjKQKdVq4_qN-xK34jG3WqnEcXl0XFfQReG-dOh-a5zzDWTnw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0095" r="3390"/>
          <a:stretch>
            <a:fillRect/>
          </a:stretch>
        </p:blipFill>
        <p:spPr bwMode="auto">
          <a:xfrm>
            <a:off x="5000628" y="3357562"/>
            <a:ext cx="3265229" cy="260191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26" name="Прямоугольник 25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slow" advClick="0" advTm="1171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6" grpId="0" animBg="1"/>
      <p:bldP spid="27" grpId="0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ttps://sun9-18.userapi.com/c856028/v856028976/22fc7f/tjdrXy2qE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9875838"/>
            <a:ext cx="1449725" cy="1854000"/>
          </a:xfrm>
          <a:prstGeom prst="rect">
            <a:avLst/>
          </a:prstGeom>
          <a:noFill/>
        </p:spPr>
      </p:pic>
      <p:pic>
        <p:nvPicPr>
          <p:cNvPr id="20" name="Picture 2" descr="https://sun9-18.userapi.com/c856028/v856028976/22fc7f/tjdrXy2qE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975" y="-9723438"/>
            <a:ext cx="1449725" cy="1854000"/>
          </a:xfrm>
          <a:prstGeom prst="rect">
            <a:avLst/>
          </a:prstGeom>
          <a:noFill/>
        </p:spPr>
      </p:pic>
      <p:pic>
        <p:nvPicPr>
          <p:cNvPr id="23558" name="Picture 6" descr="https://sun9-27.userapi.com/c858136/v858136728/1f9f6f/gj9RxaVyz8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429000"/>
            <a:ext cx="2937819" cy="3000396"/>
          </a:xfrm>
          <a:prstGeom prst="rect">
            <a:avLst/>
          </a:prstGeom>
          <a:noFill/>
        </p:spPr>
      </p:pic>
      <p:pic>
        <p:nvPicPr>
          <p:cNvPr id="23560" name="Picture 8" descr="https://sun9-9.userapi.com/c206824/v206824634/121a2a/OsPB_96YBZ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57166"/>
            <a:ext cx="2928958" cy="3000396"/>
          </a:xfrm>
          <a:prstGeom prst="rect">
            <a:avLst/>
          </a:prstGeom>
          <a:noFill/>
        </p:spPr>
      </p:pic>
      <p:pic>
        <p:nvPicPr>
          <p:cNvPr id="23562" name="Picture 10" descr="https://sun9-13.userapi.com/c206828/v206828475/11f76d/Qacyk7ysHu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57166"/>
            <a:ext cx="2928958" cy="3016827"/>
          </a:xfrm>
          <a:prstGeom prst="rect">
            <a:avLst/>
          </a:prstGeom>
          <a:noFill/>
        </p:spPr>
      </p:pic>
      <p:pic>
        <p:nvPicPr>
          <p:cNvPr id="23564" name="Picture 12" descr="https://sun9-15.userapi.com/c206816/v206816125/11f3c4/xj6YyTJJaw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3429000"/>
            <a:ext cx="2928958" cy="3000396"/>
          </a:xfrm>
          <a:prstGeom prst="rect">
            <a:avLst/>
          </a:prstGeom>
          <a:noFill/>
        </p:spPr>
      </p:pic>
      <p:pic>
        <p:nvPicPr>
          <p:cNvPr id="27" name="Picture 4" descr="https://sun9-18.userapi.com/c856028/v856028976/22fc7f/tjdrXy2qEC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357166"/>
            <a:ext cx="4739614" cy="606131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Click="0" advTm="1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" presetClass="entr" presetSubtype="5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5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2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5143512"/>
            <a:ext cx="9144000" cy="1143008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4143380"/>
            <a:ext cx="9144000" cy="1631216"/>
          </a:xfrm>
          <a:prstGeom prst="rect">
            <a:avLst/>
          </a:prstGeom>
          <a:solidFill>
            <a:srgbClr val="FF0000">
              <a:alpha val="5882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Техникум представляет собой открытую образовательную систему, которая осуществляет интенсивный взаимообмен и взаимодействие со средой; проявляет способность гибкого реагирования на меняющиеся социально-экономические реалии; предоставляет спектр образовательных услуг, адекватно реагирует на импульсы внешней среды.</a:t>
            </a:r>
            <a:endParaRPr lang="ru-RU" sz="2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2500306"/>
            <a:ext cx="9144000" cy="1631216"/>
          </a:xfrm>
          <a:prstGeom prst="rect">
            <a:avLst/>
          </a:prstGeom>
          <a:solidFill>
            <a:srgbClr val="00CCFF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Все основные профессиональные образовательные программы, реализуемые техникумом, являются востребованными на рынке труда города и области. Качество подготовки обучающихся подтверждается результатами независимой оценки качества образовательной деятельности профессиональных образовательных организаций Смоленской области.</a:t>
            </a:r>
            <a:endParaRPr lang="ru-RU" sz="20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857232"/>
            <a:ext cx="9144000" cy="1631216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Структура подготовки специалистов в СОГБПОУ «СИТТ» </a:t>
            </a:r>
          </a:p>
          <a:p>
            <a:pPr algn="ctr"/>
            <a:r>
              <a:rPr lang="ru-RU" sz="2000" b="1" dirty="0" smtClean="0"/>
              <a:t>ориентирована на профессиональные образовательные программы </a:t>
            </a:r>
          </a:p>
          <a:p>
            <a:pPr algn="ctr"/>
            <a:r>
              <a:rPr lang="ru-RU" sz="2000" b="1" dirty="0" smtClean="0"/>
              <a:t>на базе основного общего, среднего общего образования, </a:t>
            </a:r>
          </a:p>
          <a:p>
            <a:pPr algn="ctr"/>
            <a:r>
              <a:rPr lang="ru-RU" sz="2000" b="1" dirty="0" smtClean="0"/>
              <a:t>специальности и профессии, </a:t>
            </a:r>
          </a:p>
          <a:p>
            <a:pPr algn="ctr"/>
            <a:r>
              <a:rPr lang="ru-RU" sz="2000" b="1" dirty="0" smtClean="0"/>
              <a:t>разрешенные к реализации в соответствии с лицензией.</a:t>
            </a:r>
          </a:p>
        </p:txBody>
      </p:sp>
    </p:spTree>
  </p:cSld>
  <p:clrMapOvr>
    <a:masterClrMapping/>
  </p:clrMapOvr>
  <p:transition spd="slow" advClick="0" advTm="24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14348" y="1357298"/>
            <a:ext cx="7858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СОГБПОУ «СИТТ» располагает: музеем, библиотекой, спортивным и тренажерным залами, актовым залом, столовой и медкабинетом с современным оборудованием.</a:t>
            </a:r>
            <a:endParaRPr lang="ru-RU" sz="2000" b="1" dirty="0"/>
          </a:p>
        </p:txBody>
      </p:sp>
      <p:pic>
        <p:nvPicPr>
          <p:cNvPr id="25602" name="Picture 2" descr="https://sun9-47.userapi.com/c858528/v858528357/1eb840/zhJlxYjBzcM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 rot="16200000">
            <a:off x="2916380" y="-58915"/>
            <a:ext cx="3286149" cy="8404592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2928926" y="5857892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1 этаж учебного корпуса</a:t>
            </a:r>
            <a:endParaRPr lang="ru-RU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 advClick="0" advTm="592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928926" y="5857892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2 этаж учебного корпуса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28674" name="Picture 2" descr="https://sun9-40.userapi.com/c858528/v858528357/1eb80e/SgxGqoYdsHM.jpg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 bwMode="auto">
          <a:xfrm rot="16200000">
            <a:off x="2750334" y="-607246"/>
            <a:ext cx="3643338" cy="8429682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03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928926" y="5857892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3 этаж учебного корпуса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29698" name="Picture 2" descr="https://sun9-29.userapi.com/c858528/v858528357/1eb7fa/wNzE04CxEdk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 rot="16200000">
            <a:off x="2733027" y="-624553"/>
            <a:ext cx="3643337" cy="8464292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376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928926" y="5857892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4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 smtClean="0">
                <a:solidFill>
                  <a:srgbClr val="000099"/>
                </a:solidFill>
              </a:rPr>
              <a:t>этаж учебного корпуса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30722" name="Picture 2" descr="https://sun9-29.userapi.com/c858528/v858528357/1eb7b4/xqXOerJVhAk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 rot="16200000">
            <a:off x="2750331" y="-607247"/>
            <a:ext cx="3643338" cy="8429684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49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928926" y="5857892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Конференцзал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30724" name="Picture 4" descr="https://sun9-47.userapi.com/c858528/v858528357/1eb872/H5hgaLCqvWM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 b="11331"/>
          <a:stretch>
            <a:fillRect/>
          </a:stretch>
        </p:blipFill>
        <p:spPr bwMode="auto">
          <a:xfrm rot="16200000">
            <a:off x="2750334" y="-607249"/>
            <a:ext cx="3643339" cy="8429685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36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Кабинет безопасности жизнедеятельности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32770" name="Picture 2" descr="https://sun9-49.userapi.com/c858528/v858528357/1eb87c/xyu-VKp0g4I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 rot="16200000">
            <a:off x="2786053" y="-642968"/>
            <a:ext cx="3571901" cy="8429685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19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Музей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33794" name="Picture 2" descr="https://sun9-53.userapi.com/c858528/v858528357/1eb85e/621UQLBv3cI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 rot="16200000">
            <a:off x="2750331" y="-607247"/>
            <a:ext cx="3643338" cy="8429684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47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Кабинет физики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34818" name="Picture 2" descr="https://sun9-72.userapi.com/c858528/v858528357/1eb836/vTx9GsNh-p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750333" y="-607248"/>
            <a:ext cx="3643338" cy="8429685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35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85720" y="357166"/>
            <a:ext cx="8572560" cy="28575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Смоленское областное государственное  бюджетное профессиональное образовательное учреждение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«Сафоновский индустриально- технологический техникум»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362" name="Picture 2" descr="https://sun9-51.userapi.com/c858528/v858528357/1eb88d/UoOf4JgdnwM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857224" y="3214686"/>
            <a:ext cx="2643206" cy="29060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357554" y="3143249"/>
            <a:ext cx="60722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</a:t>
            </a:r>
            <a:r>
              <a:rPr lang="ru-RU" sz="2800" b="1" dirty="0" smtClean="0"/>
              <a:t>Наш девиз: </a:t>
            </a:r>
          </a:p>
          <a:p>
            <a:r>
              <a:rPr lang="ru-RU" sz="3600" b="1" dirty="0" smtClean="0">
                <a:solidFill>
                  <a:srgbClr val="C00000"/>
                </a:solidFill>
              </a:rPr>
              <a:t>        </a:t>
            </a:r>
            <a:endParaRPr lang="ru-RU" sz="3600" b="1" dirty="0"/>
          </a:p>
        </p:txBody>
      </p:sp>
      <p:sp>
        <p:nvSpPr>
          <p:cNvPr id="16" name="TextBox 15"/>
          <p:cNvSpPr txBox="1"/>
          <p:nvPr/>
        </p:nvSpPr>
        <p:spPr>
          <a:xfrm rot="338033">
            <a:off x="4024784" y="5010108"/>
            <a:ext cx="349012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Профессионализм</a:t>
            </a:r>
            <a:endParaRPr lang="ru-RU" sz="32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5140" y="4429132"/>
            <a:ext cx="1785950" cy="584775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Качество</a:t>
            </a:r>
            <a:endParaRPr lang="ru-RU" sz="32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 rot="21263836">
            <a:off x="4665891" y="3786699"/>
            <a:ext cx="25509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Доступность</a:t>
            </a:r>
            <a:endParaRPr lang="ru-RU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slow" advClick="0" advTm="1534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00"/>
                            </p:stCondLst>
                            <p:childTnLst>
                              <p:par>
                                <p:cTn id="3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Кабинет информатики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35842" name="Picture 2" descr="https://sun9-6.userapi.com/c858528/v858528357/1eb822/Z6bdQWz5Fr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786053" y="-642967"/>
            <a:ext cx="3571900" cy="8429685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41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Кабинет спецдисциплин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36866" name="Picture 2" descr="https://sun9-39.userapi.com/c858528/v858528357/1eb804/pIDBCBEmSjI.jp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 rot="16200000">
            <a:off x="2786049" y="-642969"/>
            <a:ext cx="3571902" cy="8429685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80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Кабинет спецдисциплин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38914" name="Picture 2" descr="https://sun9-38.userapi.com/c858528/v858528357/1eb7e6/YqbOMZ9cBU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786050" y="-642966"/>
            <a:ext cx="3571900" cy="8429684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31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Кабинет химии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39938" name="Picture 2" descr="https://sun9-27.userapi.com/c858528/v858528357/1eb7d2/efgYRhzQ5Nk.jp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 rot="16200000">
            <a:off x="2821773" y="-678686"/>
            <a:ext cx="3500462" cy="8429685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46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Кабинет спецдисциплин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40962" name="Picture 2" descr="https://sun9-63.userapi.com/c858528/v858528357/1eb7be/h0UowQqtgtA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 rot="16200000">
            <a:off x="2857488" y="-714407"/>
            <a:ext cx="3429026" cy="8429685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13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Кабинет спецдисциплин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41986" name="Picture 2" descr="https://sun9-73.userapi.com/c858528/v858528357/1eb7c8/D0-VGvCLLO8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 rot="16200000">
            <a:off x="2821769" y="-678685"/>
            <a:ext cx="3500462" cy="8429684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53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Мастерская технологии машиностроения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1026" name="Picture 2" descr="https://sun9-75.userapi.com/6ziZyNEIr0miK5w-t2-Xz7-Ld5S_bSEBB2lqwA/ASudlcsU5E4.jp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8931" t="35166" r="8456" b="34691"/>
          <a:stretch>
            <a:fillRect/>
          </a:stretch>
        </p:blipFill>
        <p:spPr bwMode="auto">
          <a:xfrm>
            <a:off x="1428728" y="1428736"/>
            <a:ext cx="6357982" cy="4357718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  <p:custDataLst>
      <p:tags r:id="rId1"/>
    </p:custDataLst>
  </p:cSld>
  <p:clrMapOvr>
    <a:masterClrMapping/>
  </p:clrMapOvr>
  <p:transition spd="slow" advClick="0" advTm="552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Слесарная мастерская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47106" name="Picture 2" descr="https://sun1-30.userapi.com/xWIHK0oY92wr2x-muTQNmwck9Zv7pbEEK7_WLQ/uIrvzNfjoF4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l="8931" t="45214" r="8456" b="25899"/>
          <a:stretch>
            <a:fillRect/>
          </a:stretch>
        </p:blipFill>
        <p:spPr bwMode="auto">
          <a:xfrm>
            <a:off x="1428728" y="1428736"/>
            <a:ext cx="6357982" cy="4357718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77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929190" y="5857892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  Лаборатория технологии приготовления пищи                  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41988" name="Picture 4" descr="https://sun9-29.userapi.com/fD9LM3B11WIbqTacLAD276tvntnTIv5gkFCcyQ/4bnBZF_D-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428736"/>
            <a:ext cx="3357586" cy="4429156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pic>
        <p:nvPicPr>
          <p:cNvPr id="21" name="Picture 2" descr="https://sun1-21.userapi.com/j3wm0G9Omic6ZsDtJcQ5jvXkBgPgAQb_7yuhgA/MWdGnqdKOYU.jpg"/>
          <p:cNvPicPr>
            <a:picLocks noChangeAspect="1" noChangeArrowheads="1"/>
          </p:cNvPicPr>
          <p:nvPr/>
        </p:nvPicPr>
        <p:blipFill>
          <a:blip r:embed="rId3" cstate="print"/>
          <a:srcRect b="17644"/>
          <a:stretch>
            <a:fillRect/>
          </a:stretch>
        </p:blipFill>
        <p:spPr bwMode="auto">
          <a:xfrm>
            <a:off x="500034" y="1428736"/>
            <a:ext cx="4357718" cy="4429156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0" y="5857892"/>
            <a:ext cx="5224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Мастерская исполнителей художественно-оформительских работ                   </a:t>
            </a:r>
            <a:endParaRPr lang="ru-RU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 advClick="0" advTm="597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         Сварочная мастерская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43010" name="Picture 2" descr="https://sun1-20.userapi.com/5o_Yaa29z921PWK7Jv-vaBZyLQe0Ms2lPol-wQ/VJ62MUocQ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7"/>
            <a:ext cx="3286148" cy="4357717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pic>
        <p:nvPicPr>
          <p:cNvPr id="43012" name="Picture 4" descr="https://sun9-61.userapi.com/D1LTN8KFECxeOJ_LTAmkRRsvwEiTd0tX-gSL1g/kNJDa7euSUA.jpg"/>
          <p:cNvPicPr>
            <a:picLocks noChangeAspect="1" noChangeArrowheads="1"/>
          </p:cNvPicPr>
          <p:nvPr/>
        </p:nvPicPr>
        <p:blipFill>
          <a:blip r:embed="rId3"/>
          <a:srcRect t="31399" r="15154" b="27155"/>
          <a:stretch>
            <a:fillRect/>
          </a:stretch>
        </p:blipFill>
        <p:spPr bwMode="auto">
          <a:xfrm>
            <a:off x="4214810" y="1785926"/>
            <a:ext cx="4286280" cy="3722296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6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85720" y="357166"/>
            <a:ext cx="8572560" cy="28575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Смоленское областное государственное  бюджетное профессиональное образовательное учреждение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«Сафоновский индустриально- технологический техникум»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357554" y="3357562"/>
            <a:ext cx="52149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</a:t>
            </a:r>
            <a:r>
              <a:rPr lang="ru-RU" sz="2800" b="1" dirty="0" smtClean="0"/>
              <a:t>Директор: </a:t>
            </a:r>
          </a:p>
          <a:p>
            <a:r>
              <a:rPr lang="ru-RU" sz="2800" b="1" dirty="0" smtClean="0"/>
              <a:t>  </a:t>
            </a:r>
            <a:r>
              <a:rPr lang="ru-RU" sz="2800" b="1" dirty="0" err="1" smtClean="0"/>
              <a:t>Куваев</a:t>
            </a:r>
            <a:r>
              <a:rPr lang="ru-RU" sz="2800" b="1" dirty="0" smtClean="0"/>
              <a:t>  Николай Николаевич</a:t>
            </a:r>
          </a:p>
          <a:p>
            <a:r>
              <a:rPr lang="ru-RU" sz="2800" b="1" dirty="0" smtClean="0"/>
              <a:t>  </a:t>
            </a:r>
            <a:r>
              <a:rPr lang="ru-RU" sz="2400" b="1" dirty="0" smtClean="0">
                <a:solidFill>
                  <a:srgbClr val="C00000"/>
                </a:solidFill>
              </a:rPr>
              <a:t>Отличник НПО,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   Заслуженный учитель РФ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  </a:t>
            </a:r>
            <a:r>
              <a:rPr lang="ru-RU" sz="2400" b="1" dirty="0" smtClean="0"/>
              <a:t>В должности директора с 1991 года  </a:t>
            </a:r>
          </a:p>
          <a:p>
            <a:r>
              <a:rPr lang="ru-RU" sz="3600" b="1" dirty="0" smtClean="0">
                <a:solidFill>
                  <a:srgbClr val="C00000"/>
                </a:solidFill>
              </a:rPr>
              <a:t>        </a:t>
            </a:r>
            <a:endParaRPr lang="ru-RU" sz="3600" b="1" dirty="0"/>
          </a:p>
        </p:txBody>
      </p:sp>
      <p:pic>
        <p:nvPicPr>
          <p:cNvPr id="24578" name="Picture 2" descr="https://sun9-57.userapi.com/c858528/v858528357/1eb7aa/iqVi4SsEGw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143248"/>
            <a:ext cx="2318488" cy="30003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822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            Мастерская станочников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44034" name="Picture 2" descr="https://sun1-21.userapi.com/nkoGZGVoK-BpcYLf9mBKNIANlDFnIWPh_65Jmw/VUrJwwWDlZ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428736"/>
            <a:ext cx="5214973" cy="4429156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17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Мастерская парикмахеров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17" name="Picture 2" descr="C:\Users\User\Desktop\фото\IMG_20190323_091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3143272" cy="418148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00CCFF"/>
            </a:solidFill>
          </a:ln>
          <a:effectLst/>
        </p:spPr>
      </p:pic>
      <p:pic>
        <p:nvPicPr>
          <p:cNvPr id="18" name="Picture 2" descr="C:\Users\User\Desktop\фото\IMG_20191009_092933.jpg"/>
          <p:cNvPicPr>
            <a:picLocks noChangeAspect="1" noChangeArrowheads="1"/>
          </p:cNvPicPr>
          <p:nvPr/>
        </p:nvPicPr>
        <p:blipFill>
          <a:blip r:embed="rId3" cstate="print"/>
          <a:srcRect t="17186" b="1183"/>
          <a:stretch>
            <a:fillRect/>
          </a:stretch>
        </p:blipFill>
        <p:spPr bwMode="auto">
          <a:xfrm>
            <a:off x="4500562" y="1428736"/>
            <a:ext cx="3786214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00CCFF"/>
            </a:solidFill>
          </a:ln>
          <a:effectLst/>
        </p:spPr>
      </p:pic>
    </p:spTree>
  </p:cSld>
  <p:clrMapOvr>
    <a:masterClrMapping/>
  </p:clrMapOvr>
  <p:transition spd="slow" advClick="0" advTm="514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    Спортивный зал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48130" name="Picture 2" descr="https://sun1-23.userapi.com/V5fQe5vmqa2DjPBXs-u_vnsbtYOuIjqhybg2Ag/z4JUfQLJqY4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500166" y="1428736"/>
            <a:ext cx="6143668" cy="4357718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</p:cSld>
  <p:clrMapOvr>
    <a:masterClrMapping/>
  </p:clrMapOvr>
  <p:transition spd="slow" advClick="0" advTm="595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Материально- техническое обеспечение и оснащенность образовательного процесса</a:t>
            </a:r>
          </a:p>
          <a:p>
            <a:pPr algn="ctr"/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8578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Библиотека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51202" name="Picture 2" descr="https://sun1-28.userapi.com/i4pDmMWGG0ks110C1L2DXo2Od52e-RkaSfD-TQ/hgwtTz1MJgI.jpg"/>
          <p:cNvPicPr>
            <a:picLocks noChangeAspect="1" noChangeArrowheads="1"/>
          </p:cNvPicPr>
          <p:nvPr/>
        </p:nvPicPr>
        <p:blipFill>
          <a:blip r:embed="rId3"/>
          <a:srcRect t="31236" r="13953" b="28341"/>
          <a:stretch>
            <a:fillRect/>
          </a:stretch>
        </p:blipFill>
        <p:spPr bwMode="auto">
          <a:xfrm>
            <a:off x="1785918" y="1428736"/>
            <a:ext cx="5286412" cy="4357718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</p:spTree>
    <p:custDataLst>
      <p:tags r:id="rId1"/>
    </p:custDataLst>
  </p:cSld>
  <p:clrMapOvr>
    <a:masterClrMapping/>
  </p:clrMapOvr>
  <p:transition spd="slow" advClick="0" advTm="5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428736"/>
            <a:ext cx="87154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500042"/>
            <a:ext cx="8858312" cy="6062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Наш адрес: 215505 </a:t>
            </a:r>
            <a:r>
              <a:rPr lang="ru-RU" sz="2800" b="1" dirty="0" smtClean="0"/>
              <a:t>г. Сафоново, ул. Октябрьская </a:t>
            </a:r>
            <a:r>
              <a:rPr lang="ru-RU" sz="2800" b="1" dirty="0" smtClean="0"/>
              <a:t>72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rgbClr val="C00000"/>
                </a:solidFill>
              </a:rPr>
              <a:t>СОГБПОУ «Сафоновский индустриально технологический техникум</a:t>
            </a:r>
            <a:r>
              <a:rPr lang="ru-RU" sz="2800" b="1" dirty="0" smtClean="0">
                <a:solidFill>
                  <a:srgbClr val="C00000"/>
                </a:solidFill>
              </a:rPr>
              <a:t>»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1000" b="1" dirty="0" smtClean="0"/>
          </a:p>
          <a:p>
            <a:pPr algn="ctr"/>
            <a:r>
              <a:rPr lang="ru-RU" sz="2800" b="1" dirty="0" smtClean="0"/>
              <a:t>Адрес </a:t>
            </a:r>
            <a:r>
              <a:rPr lang="ru-RU" sz="2800" b="1" dirty="0" smtClean="0"/>
              <a:t>электронной </a:t>
            </a:r>
            <a:r>
              <a:rPr lang="ru-RU" sz="2800" b="1" dirty="0" smtClean="0"/>
              <a:t>почты:</a:t>
            </a:r>
          </a:p>
          <a:p>
            <a:pPr algn="ctr"/>
            <a:r>
              <a:rPr lang="ru-RU" sz="2800" b="1" dirty="0" smtClean="0"/>
              <a:t> </a:t>
            </a:r>
            <a:r>
              <a:rPr lang="ru-RU" sz="2800" b="1" dirty="0" err="1" smtClean="0">
                <a:hlinkClick r:id="rId2"/>
              </a:rPr>
              <a:t>industr-tehnkolledj.saf@yandex.ru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Сайт СОГБПОУ «СИТТ»</a:t>
            </a:r>
          </a:p>
          <a:p>
            <a:pPr algn="ctr"/>
            <a:r>
              <a:rPr lang="ru-RU" sz="2800" b="1" dirty="0" smtClean="0"/>
              <a:t> </a:t>
            </a:r>
            <a:r>
              <a:rPr lang="ru-RU" sz="2800" b="1" dirty="0" smtClean="0">
                <a:hlinkClick r:id="rId3"/>
              </a:rPr>
              <a:t>http://</a:t>
            </a:r>
            <a:r>
              <a:rPr lang="ru-RU" sz="2800" b="1" dirty="0" smtClean="0">
                <a:hlinkClick r:id="rId3"/>
              </a:rPr>
              <a:t>safonovo-industr-tehn-tehnikum.ru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Телефоны:  </a:t>
            </a:r>
            <a:r>
              <a:rPr lang="ru-RU" sz="2800" b="1" dirty="0" smtClean="0"/>
              <a:t>8(48142) - 3- 23- </a:t>
            </a:r>
            <a:r>
              <a:rPr lang="ru-RU" sz="2800" b="1" dirty="0" smtClean="0"/>
              <a:t>12    3- </a:t>
            </a:r>
            <a:r>
              <a:rPr lang="ru-RU" sz="2800" b="1" dirty="0" smtClean="0"/>
              <a:t>43- </a:t>
            </a:r>
            <a:r>
              <a:rPr lang="ru-RU" sz="2800" b="1" dirty="0" smtClean="0"/>
              <a:t>63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Добро пожаловать!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</p:spTree>
  </p:cSld>
  <p:clrMapOvr>
    <a:masterClrMapping/>
  </p:clrMapOvr>
  <p:transition spd="slow"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85720" y="357166"/>
            <a:ext cx="8572560" cy="28575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Смоленское областное государственное  бюджетное профессиональное образовательное учреждение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«Сафоновский индустриально- технологический техникум»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85918" y="285728"/>
            <a:ext cx="52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Историческая справка</a:t>
            </a:r>
            <a:endParaRPr lang="ru-RU" sz="3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857233"/>
            <a:ext cx="87154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   1966 год </a:t>
            </a:r>
            <a:r>
              <a:rPr lang="ru-RU" sz="2000" b="1" dirty="0" smtClean="0"/>
              <a:t>- </a:t>
            </a:r>
            <a:r>
              <a:rPr lang="ru-RU" sz="2000" b="1" dirty="0" smtClean="0">
                <a:solidFill>
                  <a:srgbClr val="000099"/>
                </a:solidFill>
              </a:rPr>
              <a:t>создано техническое училище № 19, </a:t>
            </a:r>
            <a:r>
              <a:rPr lang="ru-RU" sz="2000" b="1" dirty="0" smtClean="0"/>
              <a:t>как базовая организация Сафоновского ордена Трудового Красного Знамени завода «Пластмасс» (приказ Государственного комитета Совета Министров РСФСР по </a:t>
            </a:r>
            <a:r>
              <a:rPr lang="ru-RU" sz="2000" b="1" dirty="0" err="1" smtClean="0"/>
              <a:t>профтехобразованию</a:t>
            </a:r>
            <a:r>
              <a:rPr lang="ru-RU" sz="2000" b="1" dirty="0" smtClean="0"/>
              <a:t> от 30.06.1966 г.№279 приказ №95 от 14.06.1966 года Областного управления по </a:t>
            </a:r>
            <a:r>
              <a:rPr lang="ru-RU" sz="2000" b="1" dirty="0" err="1" smtClean="0"/>
              <a:t>профтехобразованию</a:t>
            </a:r>
            <a:r>
              <a:rPr lang="ru-RU" sz="2000" b="1" dirty="0" smtClean="0"/>
              <a:t> г.Смоленска)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   1984 год </a:t>
            </a:r>
            <a:r>
              <a:rPr lang="ru-RU" sz="2000" b="1" dirty="0" smtClean="0"/>
              <a:t>- училище реорганизовано в </a:t>
            </a:r>
            <a:r>
              <a:rPr lang="ru-RU" sz="2000" b="1" dirty="0" smtClean="0">
                <a:solidFill>
                  <a:srgbClr val="000099"/>
                </a:solidFill>
              </a:rPr>
              <a:t>среднее профессиональное техническое училище №19</a:t>
            </a:r>
            <a:r>
              <a:rPr lang="ru-RU" sz="2000" b="1" dirty="0" smtClean="0"/>
              <a:t> (приказ №213 от 4.09.1984 года Государственного комитета РСФСР по профессионально-техническому образованию)</a:t>
            </a:r>
          </a:p>
          <a:p>
            <a:pPr algn="ctr"/>
            <a:r>
              <a:rPr lang="ru-RU" sz="2000" b="1" dirty="0" smtClean="0"/>
              <a:t>    </a:t>
            </a:r>
            <a:endParaRPr lang="ru-RU" sz="2000" b="1" dirty="0"/>
          </a:p>
        </p:txBody>
      </p:sp>
      <p:pic>
        <p:nvPicPr>
          <p:cNvPr id="16386" name="Picture 2" descr="https://sun1-99.userapi.com/HzU7El9yfNRQV5qyF6cY8klLuoqMA-ne2FFmvQ/f5syV3ymMgs.jpg"/>
          <p:cNvPicPr>
            <a:picLocks noChangeAspect="1" noChangeArrowheads="1"/>
          </p:cNvPicPr>
          <p:nvPr/>
        </p:nvPicPr>
        <p:blipFill>
          <a:blip r:embed="rId2"/>
          <a:srcRect t="34240" b="8695"/>
          <a:stretch>
            <a:fillRect/>
          </a:stretch>
        </p:blipFill>
        <p:spPr bwMode="auto">
          <a:xfrm>
            <a:off x="1714480" y="3714752"/>
            <a:ext cx="5572125" cy="2500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1828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85918" y="285728"/>
            <a:ext cx="52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Историческая справка</a:t>
            </a:r>
            <a:endParaRPr lang="ru-RU" sz="3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5000636"/>
            <a:ext cx="9144000" cy="1143008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928670"/>
            <a:ext cx="864399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1992 год </a:t>
            </a:r>
            <a:r>
              <a:rPr lang="ru-RU" sz="2000" b="1" dirty="0" smtClean="0">
                <a:solidFill>
                  <a:srgbClr val="000000"/>
                </a:solidFill>
              </a:rPr>
              <a:t>- училище преобразовано в государственное образовательное учреждение  </a:t>
            </a:r>
            <a:r>
              <a:rPr lang="ru-RU" sz="2000" b="1" dirty="0" smtClean="0">
                <a:solidFill>
                  <a:srgbClr val="C00000"/>
                </a:solidFill>
              </a:rPr>
              <a:t>«Профессиональный лицей №5 г.Сафоново» </a:t>
            </a:r>
            <a:r>
              <a:rPr lang="ru-RU" sz="2000" b="1" dirty="0" smtClean="0">
                <a:solidFill>
                  <a:srgbClr val="000000"/>
                </a:solidFill>
              </a:rPr>
              <a:t>(приказ № 425 от 02.12.1992 года Министерства образования РСФСР, приказ № 511 от 15.12.1992 г. Департамента образования при Главе администрации Смоленской области)</a:t>
            </a:r>
          </a:p>
          <a:p>
            <a:pPr algn="ctr"/>
            <a:endParaRPr lang="ru-RU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00CC"/>
                </a:solidFill>
              </a:rPr>
              <a:t> 2010 год </a:t>
            </a:r>
            <a:r>
              <a:rPr lang="ru-RU" sz="2000" b="1" dirty="0" smtClean="0">
                <a:solidFill>
                  <a:srgbClr val="000000"/>
                </a:solidFill>
              </a:rPr>
              <a:t>– «Профессиональный лицей №5 г.Сафоново» преобразован в Смоленское областное государственное образовательное учреждение среднего профессионального образования 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</a:rPr>
              <a:t>«Сафоновский индустриально-технологический колледж» </a:t>
            </a:r>
            <a:r>
              <a:rPr lang="ru-RU" sz="2000" b="1" dirty="0" smtClean="0">
                <a:solidFill>
                  <a:srgbClr val="000000"/>
                </a:solidFill>
              </a:rPr>
              <a:t>(распоряжение Администрации Смоленской области №911-р/</a:t>
            </a:r>
            <a:r>
              <a:rPr lang="ru-RU" sz="2000" b="1" dirty="0" err="1" smtClean="0">
                <a:solidFill>
                  <a:srgbClr val="000000"/>
                </a:solidFill>
              </a:rPr>
              <a:t>адм</a:t>
            </a:r>
            <a:r>
              <a:rPr lang="ru-RU" sz="2000" b="1" dirty="0" smtClean="0">
                <a:solidFill>
                  <a:srgbClr val="000000"/>
                </a:solidFill>
              </a:rPr>
              <a:t> от 02.07.2010 года)</a:t>
            </a:r>
          </a:p>
          <a:p>
            <a:pPr algn="ctr"/>
            <a:endParaRPr lang="ru-RU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2011 год </a:t>
            </a:r>
            <a:r>
              <a:rPr lang="ru-RU" sz="2000" b="1" dirty="0" smtClean="0"/>
              <a:t>– СОГОУ СПО «Сафоновский индустриально-технологический колледж» реорганизован в форме присоединения наименования на </a:t>
            </a:r>
            <a:r>
              <a:rPr lang="ru-RU" sz="2000" b="1" dirty="0" smtClean="0">
                <a:solidFill>
                  <a:srgbClr val="C00000"/>
                </a:solidFill>
              </a:rPr>
              <a:t>СОГБОУ СПО «Сафоновский индустриально-технологический колледж» </a:t>
            </a:r>
            <a:r>
              <a:rPr lang="ru-RU" sz="2000" b="1" dirty="0" smtClean="0"/>
              <a:t>(распоряжение Администрации Смоленской области №1086-р/</a:t>
            </a:r>
            <a:r>
              <a:rPr lang="ru-RU" sz="2000" b="1" dirty="0" err="1" smtClean="0"/>
              <a:t>адм</a:t>
            </a:r>
            <a:r>
              <a:rPr lang="ru-RU" sz="2000" b="1" dirty="0" smtClean="0"/>
              <a:t> от 30.06.2011 года) </a:t>
            </a:r>
          </a:p>
          <a:p>
            <a:pPr algn="ctr"/>
            <a:endParaRPr lang="ru-RU" sz="2000" b="1" dirty="0"/>
          </a:p>
        </p:txBody>
      </p:sp>
    </p:spTree>
  </p:cSld>
  <p:clrMapOvr>
    <a:masterClrMapping/>
  </p:clrMapOvr>
  <p:transition spd="slow" advClick="0" advTm="2546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000"/>
                            </p:stCondLst>
                            <p:childTnLst>
                              <p:par>
                                <p:cTn id="42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6" grpId="0" animBg="1"/>
      <p:bldP spid="27" grpId="0" animBg="1"/>
      <p:bldP spid="28" grpId="0" animBg="1"/>
      <p:bldP spid="13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5000636"/>
            <a:ext cx="9144000" cy="1143008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ttps://sun1-99.userapi.com/HzU7El9yfNRQV5qyF6cY8klLuoqMA-ne2FFmvQ/f5syV3ymMgs.jpg"/>
          <p:cNvPicPr>
            <a:picLocks noChangeAspect="1" noChangeArrowheads="1"/>
          </p:cNvPicPr>
          <p:nvPr/>
        </p:nvPicPr>
        <p:blipFill>
          <a:blip r:embed="rId2"/>
          <a:srcRect t="34240" b="8695"/>
          <a:stretch>
            <a:fillRect/>
          </a:stretch>
        </p:blipFill>
        <p:spPr bwMode="auto">
          <a:xfrm>
            <a:off x="1714480" y="3714752"/>
            <a:ext cx="5572125" cy="2500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20" name="Picture 2" descr="https://sun9-52.userapi.com/c858528/v858528357/1eb7a3/BPnpLzfVXqA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571736" y="3714752"/>
            <a:ext cx="3857652" cy="25003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214282" y="751344"/>
            <a:ext cx="864399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2013 год </a:t>
            </a:r>
            <a:r>
              <a:rPr lang="ru-RU" sz="2000" b="1" dirty="0" smtClean="0"/>
              <a:t>– СОГОУ СПО «Сафоновский индустриально-технологический колледж» изменён вид и наименование в </a:t>
            </a:r>
            <a:r>
              <a:rPr lang="ru-RU" sz="2000" b="1" dirty="0" smtClean="0">
                <a:solidFill>
                  <a:srgbClr val="C00000"/>
                </a:solidFill>
              </a:rPr>
              <a:t>СОГБОУ СПО «Сафоновский индустриально технологический техникум» </a:t>
            </a:r>
            <a:r>
              <a:rPr lang="ru-RU" sz="2000" b="1" dirty="0" smtClean="0"/>
              <a:t>(распоряжение Администрации Смоленской области №380-р/</a:t>
            </a:r>
            <a:r>
              <a:rPr lang="ru-RU" sz="2000" b="1" dirty="0" err="1" smtClean="0"/>
              <a:t>адм</a:t>
            </a:r>
            <a:r>
              <a:rPr lang="ru-RU" sz="2000" b="1" dirty="0" smtClean="0"/>
              <a:t> от 15.03.2013 года)</a:t>
            </a:r>
          </a:p>
          <a:p>
            <a:pPr algn="ctr"/>
            <a:endParaRPr lang="ru-RU" b="1" dirty="0" smtClean="0"/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2015 год </a:t>
            </a:r>
            <a:r>
              <a:rPr lang="ru-RU" sz="2000" b="1" dirty="0" smtClean="0"/>
              <a:t>- СОГБОУ СПО "Сафоновский индустриально-технологический техникум" переименовано в </a:t>
            </a:r>
            <a:r>
              <a:rPr lang="ru-RU" sz="2000" b="1" dirty="0" smtClean="0">
                <a:solidFill>
                  <a:srgbClr val="C00000"/>
                </a:solidFill>
              </a:rPr>
              <a:t>СОГБПОУ "Сафоновский индустриально-технологический техникум" </a:t>
            </a:r>
            <a:r>
              <a:rPr lang="ru-RU" sz="2000" b="1" dirty="0" smtClean="0"/>
              <a:t>(распоряжение Администрации Смоленской области от 29.06.2015 г. за № 1033-р/</a:t>
            </a:r>
            <a:r>
              <a:rPr lang="ru-RU" sz="2000" b="1" dirty="0" err="1" smtClean="0"/>
              <a:t>адм</a:t>
            </a:r>
            <a:r>
              <a:rPr lang="ru-RU" sz="2000" b="1" dirty="0" smtClean="0"/>
              <a:t>)</a:t>
            </a:r>
          </a:p>
          <a:p>
            <a:pPr algn="ctr"/>
            <a:endParaRPr lang="ru-RU" sz="2000" b="1" dirty="0" smtClean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85918" y="285728"/>
            <a:ext cx="52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Историческая справка</a:t>
            </a:r>
            <a:endParaRPr lang="ru-RU" sz="3200" b="1" dirty="0"/>
          </a:p>
        </p:txBody>
      </p:sp>
      <p:sp>
        <p:nvSpPr>
          <p:cNvPr id="18434" name="AutoShape 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 advClick="0" advTm="1496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 rot="5400000">
            <a:off x="-2286024" y="2857496"/>
            <a:ext cx="6858000" cy="1143008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1571612"/>
            <a:ext cx="864399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               43.02.02 </a:t>
            </a:r>
            <a:r>
              <a:rPr lang="ru-RU" sz="3200" b="1" dirty="0" smtClean="0">
                <a:solidFill>
                  <a:srgbClr val="C00000"/>
                </a:solidFill>
              </a:rPr>
              <a:t>Парикмахерское искусство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 </a:t>
            </a:r>
            <a:r>
              <a:rPr lang="ru-RU" sz="3200" b="1" dirty="0" smtClean="0"/>
              <a:t>(технолог) (9 </a:t>
            </a:r>
            <a:r>
              <a:rPr lang="ru-RU" sz="3200" b="1" dirty="0" err="1" smtClean="0"/>
              <a:t>кл</a:t>
            </a:r>
            <a:r>
              <a:rPr lang="ru-RU" sz="3200" b="1" dirty="0" smtClean="0"/>
              <a:t>.) 2 г. 10 мес. /</a:t>
            </a:r>
            <a:r>
              <a:rPr lang="ru-RU" sz="3200" b="1" dirty="0" err="1" smtClean="0"/>
              <a:t>очно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19.02.10 </a:t>
            </a:r>
            <a:r>
              <a:rPr lang="ru-RU" sz="3200" b="1" dirty="0" smtClean="0">
                <a:solidFill>
                  <a:srgbClr val="C00000"/>
                </a:solidFill>
              </a:rPr>
              <a:t>Технология продукции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       общественного питания</a:t>
            </a:r>
          </a:p>
          <a:p>
            <a:pPr algn="ctr"/>
            <a:r>
              <a:rPr lang="ru-RU" sz="3200" b="1" dirty="0" smtClean="0"/>
              <a:t>                        (технолог) (9 </a:t>
            </a:r>
            <a:r>
              <a:rPr lang="ru-RU" sz="3200" b="1" dirty="0" err="1" smtClean="0"/>
              <a:t>кл</a:t>
            </a:r>
            <a:r>
              <a:rPr lang="ru-RU" sz="3200" b="1" dirty="0" smtClean="0"/>
              <a:t>.) 3 г.10 мес. /</a:t>
            </a:r>
            <a:r>
              <a:rPr lang="ru-RU" sz="3200" b="1" dirty="0" err="1" smtClean="0"/>
              <a:t>очно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         15.02.08 </a:t>
            </a:r>
            <a:r>
              <a:rPr lang="ru-RU" sz="3200" b="1" dirty="0" smtClean="0">
                <a:solidFill>
                  <a:srgbClr val="C00000"/>
                </a:solidFill>
              </a:rPr>
              <a:t>Технология машиностроения</a:t>
            </a:r>
          </a:p>
          <a:p>
            <a:pPr algn="ctr"/>
            <a:r>
              <a:rPr lang="ru-RU" sz="3200" b="1" dirty="0" smtClean="0"/>
              <a:t>                         (техник) (11 </a:t>
            </a:r>
            <a:r>
              <a:rPr lang="ru-RU" sz="3200" b="1" dirty="0" err="1" smtClean="0"/>
              <a:t>кл</a:t>
            </a:r>
            <a:r>
              <a:rPr lang="ru-RU" sz="3200" b="1" dirty="0" smtClean="0"/>
              <a:t>.) 2 г. 10 мес. /</a:t>
            </a:r>
            <a:r>
              <a:rPr lang="ru-RU" sz="3200" b="1" dirty="0" err="1" smtClean="0"/>
              <a:t>очно</a:t>
            </a:r>
            <a:endParaRPr lang="ru-RU" sz="3200" b="1" dirty="0"/>
          </a:p>
        </p:txBody>
      </p:sp>
      <p:pic>
        <p:nvPicPr>
          <p:cNvPr id="17410" name="Picture 2" descr="https://vk.vkfaces.com/855632/v855632037/16eb3a/iN5aGI_e6p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1357298"/>
            <a:ext cx="1643074" cy="1714512"/>
          </a:xfrm>
          <a:prstGeom prst="rect">
            <a:avLst/>
          </a:prstGeom>
          <a:noFill/>
        </p:spPr>
      </p:pic>
      <p:pic>
        <p:nvPicPr>
          <p:cNvPr id="17412" name="Picture 4" descr="https://yt3.ggpht.com/a/AGF-l7-u1ETzEH5iHFcIxXTGjOD-pL8-aiLfYZWk2w=s900-c-k-c0xffffffff-no-rj-m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2928934"/>
            <a:ext cx="1785950" cy="1785950"/>
          </a:xfrm>
          <a:prstGeom prst="rect">
            <a:avLst/>
          </a:prstGeom>
          <a:noFill/>
        </p:spPr>
      </p:pic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30" name="Picture 22" descr="http://cdn.onlinewebfonts.com/svg/img_52576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857760"/>
            <a:ext cx="1265191" cy="1265191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Реализуемые </a:t>
            </a:r>
            <a:r>
              <a:rPr lang="ru-RU" sz="3200" b="1" dirty="0" smtClean="0">
                <a:solidFill>
                  <a:srgbClr val="000099"/>
                </a:solidFill>
              </a:rPr>
              <a:t>в СОГБПОУ «СИТТ» </a:t>
            </a:r>
            <a:r>
              <a:rPr lang="ru-RU" sz="3200" b="1" dirty="0" smtClean="0"/>
              <a:t>программы подготовки </a:t>
            </a:r>
            <a:r>
              <a:rPr lang="ru-RU" sz="3200" b="1" dirty="0" smtClean="0">
                <a:solidFill>
                  <a:srgbClr val="000099"/>
                </a:solidFill>
              </a:rPr>
              <a:t>специалистов среднего звена</a:t>
            </a:r>
          </a:p>
          <a:p>
            <a:pPr algn="ctr"/>
            <a:endParaRPr lang="ru-RU" sz="32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</p:cSld>
  <p:clrMapOvr>
    <a:masterClrMapping/>
  </p:clrMapOvr>
  <p:transition spd="slow" advClick="0" advTm="1235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 rot="5400000">
            <a:off x="-2286024" y="2857496"/>
            <a:ext cx="6858000" cy="1143008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1785926"/>
            <a:ext cx="864399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               15.01.05 </a:t>
            </a:r>
            <a:r>
              <a:rPr lang="ru-RU" sz="3200" b="1" dirty="0" smtClean="0">
                <a:solidFill>
                  <a:srgbClr val="C00000"/>
                </a:solidFill>
              </a:rPr>
              <a:t>Сварщик </a:t>
            </a:r>
            <a:r>
              <a:rPr lang="ru-RU" sz="2800" b="1" dirty="0" smtClean="0"/>
              <a:t>(ручной и частично</a:t>
            </a:r>
          </a:p>
          <a:p>
            <a:pPr algn="ctr"/>
            <a:r>
              <a:rPr lang="ru-RU" sz="2800" b="1" dirty="0" smtClean="0"/>
              <a:t>                   механизированной сварки (наплавки))</a:t>
            </a:r>
          </a:p>
          <a:p>
            <a:r>
              <a:rPr lang="ru-RU" sz="2800" b="1" dirty="0" smtClean="0"/>
              <a:t>                                                 </a:t>
            </a:r>
            <a:r>
              <a:rPr lang="ru-RU" sz="3200" b="1" dirty="0" smtClean="0"/>
              <a:t>  (9 </a:t>
            </a:r>
            <a:r>
              <a:rPr lang="ru-RU" sz="3200" b="1" dirty="0" err="1" smtClean="0"/>
              <a:t>кл</a:t>
            </a:r>
            <a:r>
              <a:rPr lang="ru-RU" sz="3200" b="1" dirty="0" smtClean="0"/>
              <a:t>.) 2 г. 10 мес. /</a:t>
            </a:r>
            <a:r>
              <a:rPr lang="ru-RU" sz="3200" b="1" dirty="0" err="1" smtClean="0"/>
              <a:t>очно</a:t>
            </a:r>
            <a:endParaRPr lang="ru-RU" sz="3200" b="1" dirty="0" smtClean="0"/>
          </a:p>
          <a:p>
            <a:endParaRPr lang="ru-RU" sz="2000" b="1" dirty="0" smtClean="0"/>
          </a:p>
          <a:p>
            <a:r>
              <a:rPr lang="ru-RU" sz="3200" b="1" dirty="0" smtClean="0"/>
              <a:t>                  15.01.25 </a:t>
            </a:r>
            <a:r>
              <a:rPr lang="ru-RU" sz="3200" b="1" dirty="0" smtClean="0">
                <a:solidFill>
                  <a:srgbClr val="C00000"/>
                </a:solidFill>
              </a:rPr>
              <a:t>Станочник</a:t>
            </a:r>
            <a:r>
              <a:rPr lang="ru-RU" sz="3200" b="1" dirty="0" smtClean="0"/>
              <a:t> </a:t>
            </a:r>
            <a:r>
              <a:rPr lang="ru-RU" sz="2800" b="1" dirty="0" smtClean="0"/>
              <a:t>(металлообработка) </a:t>
            </a:r>
          </a:p>
          <a:p>
            <a:r>
              <a:rPr lang="ru-RU" sz="3200" b="1" dirty="0" smtClean="0"/>
              <a:t>                                             (9 </a:t>
            </a:r>
            <a:r>
              <a:rPr lang="ru-RU" sz="3200" b="1" dirty="0" err="1" smtClean="0"/>
              <a:t>кл</a:t>
            </a:r>
            <a:r>
              <a:rPr lang="ru-RU" sz="3200" b="1" dirty="0" smtClean="0"/>
              <a:t>.) 2 г. 10 мес. /</a:t>
            </a:r>
            <a:r>
              <a:rPr lang="ru-RU" sz="3200" b="1" dirty="0" err="1" smtClean="0"/>
              <a:t>очно</a:t>
            </a:r>
            <a:endParaRPr lang="ru-RU" sz="3200" b="1" dirty="0" smtClean="0"/>
          </a:p>
          <a:p>
            <a:endParaRPr lang="ru-RU" sz="2000" b="1" dirty="0" smtClean="0"/>
          </a:p>
          <a:p>
            <a:r>
              <a:rPr lang="ru-RU" sz="3200" b="1" dirty="0" smtClean="0"/>
              <a:t>                  43.01.02 </a:t>
            </a:r>
            <a:r>
              <a:rPr lang="ru-RU" sz="3200" b="1" dirty="0" smtClean="0">
                <a:solidFill>
                  <a:srgbClr val="C00000"/>
                </a:solidFill>
              </a:rPr>
              <a:t>Парикмахер  </a:t>
            </a:r>
            <a:r>
              <a:rPr lang="ru-RU" sz="3200" b="1" dirty="0" smtClean="0"/>
              <a:t>(9 </a:t>
            </a:r>
            <a:r>
              <a:rPr lang="ru-RU" sz="3200" b="1" dirty="0" err="1" smtClean="0"/>
              <a:t>кл</a:t>
            </a:r>
            <a:r>
              <a:rPr lang="ru-RU" sz="3200" b="1" dirty="0" smtClean="0"/>
              <a:t>.) </a:t>
            </a:r>
          </a:p>
          <a:p>
            <a:r>
              <a:rPr lang="ru-RU" sz="3200" b="1" dirty="0" smtClean="0"/>
              <a:t>                                                         2 г. 10 мес. /</a:t>
            </a:r>
            <a:r>
              <a:rPr lang="ru-RU" sz="3200" b="1" dirty="0" err="1" smtClean="0"/>
              <a:t>очно</a:t>
            </a:r>
            <a:endParaRPr lang="ru-RU" sz="3200" b="1" dirty="0" smtClean="0"/>
          </a:p>
          <a:p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0" y="285728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Реализуемые </a:t>
            </a:r>
            <a:r>
              <a:rPr lang="ru-RU" sz="3200" b="1" dirty="0" smtClean="0">
                <a:solidFill>
                  <a:srgbClr val="000099"/>
                </a:solidFill>
              </a:rPr>
              <a:t>в СОГБПОУ «СИТТ» </a:t>
            </a:r>
            <a:r>
              <a:rPr lang="ru-RU" sz="3200" b="1" dirty="0" smtClean="0"/>
              <a:t>программы подготовки </a:t>
            </a:r>
            <a:r>
              <a:rPr lang="ru-RU" sz="3200" b="1" dirty="0" smtClean="0">
                <a:solidFill>
                  <a:srgbClr val="000099"/>
                </a:solidFill>
              </a:rPr>
              <a:t>квалифицированных рабочих, служащих</a:t>
            </a:r>
          </a:p>
          <a:p>
            <a:pPr algn="ctr"/>
            <a:endParaRPr lang="ru-RU" sz="3200" b="1" dirty="0" smtClean="0">
              <a:solidFill>
                <a:srgbClr val="000099"/>
              </a:solidFill>
            </a:endParaRPr>
          </a:p>
          <a:p>
            <a:pPr algn="ctr"/>
            <a:endParaRPr lang="ru-RU" sz="3200" b="1" dirty="0" smtClean="0">
              <a:solidFill>
                <a:srgbClr val="000099"/>
              </a:solidFill>
            </a:endParaRPr>
          </a:p>
          <a:p>
            <a:pPr algn="ctr"/>
            <a:endParaRPr lang="ru-RU" sz="32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4" name="Picture 4" descr="https://regionvtormet.ru/wp-content/uploads/2019/12/79e418e9bef4cb64ff4f48249911242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214282" y="1285860"/>
            <a:ext cx="2074348" cy="2000264"/>
          </a:xfrm>
          <a:prstGeom prst="rect">
            <a:avLst/>
          </a:prstGeom>
          <a:noFill/>
        </p:spPr>
      </p:pic>
      <p:pic>
        <p:nvPicPr>
          <p:cNvPr id="27" name="Picture 10" descr="https://cdn1.flamp.ru/58eed57247ea588e6e15300bb13e565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4572008"/>
            <a:ext cx="1233929" cy="1428760"/>
          </a:xfrm>
          <a:prstGeom prst="rect">
            <a:avLst/>
          </a:prstGeom>
          <a:noFill/>
        </p:spPr>
      </p:pic>
      <p:pic>
        <p:nvPicPr>
          <p:cNvPr id="20492" name="Picture 12" descr="https://metal-profi.com/system/photo/image/1644/0-stanki-tokarnyie-1k62-16k20-163-165-frezernyi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143248"/>
            <a:ext cx="1428760" cy="141013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Click="0" advTm="1255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4" name="AutoShape 16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6" name="AutoShape 18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8" name="AutoShape 20" descr="https://image.flaticon.com/icons/svg/1084/108498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2852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286520"/>
            <a:ext cx="9144000" cy="14287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29396"/>
            <a:ext cx="9144000" cy="142876"/>
          </a:xfrm>
          <a:prstGeom prst="rect">
            <a:avLst/>
          </a:prstGeom>
          <a:solidFill>
            <a:srgbClr val="00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85728"/>
            <a:ext cx="9144000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214290"/>
            <a:ext cx="9144000" cy="7143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5000636"/>
            <a:ext cx="9144000" cy="1143008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643050"/>
            <a:ext cx="8715436" cy="7130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16437 </a:t>
            </a:r>
            <a:r>
              <a:rPr lang="ru-RU" sz="3200" b="1" dirty="0" smtClean="0">
                <a:solidFill>
                  <a:srgbClr val="C00000"/>
                </a:solidFill>
              </a:rPr>
              <a:t>Парикмахер </a:t>
            </a:r>
          </a:p>
          <a:p>
            <a:pPr algn="ctr"/>
            <a:endParaRPr lang="ru-RU" sz="1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/>
              <a:t>16675 </a:t>
            </a:r>
            <a:r>
              <a:rPr lang="ru-RU" sz="3200" b="1" dirty="0" smtClean="0">
                <a:solidFill>
                  <a:srgbClr val="C00000"/>
                </a:solidFill>
              </a:rPr>
              <a:t>Повар</a:t>
            </a:r>
          </a:p>
          <a:p>
            <a:pPr algn="ctr"/>
            <a:endParaRPr lang="ru-RU" sz="1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/>
              <a:t>18511</a:t>
            </a:r>
            <a:r>
              <a:rPr lang="ru-RU" sz="3200" b="1" dirty="0" smtClean="0">
                <a:solidFill>
                  <a:srgbClr val="C00000"/>
                </a:solidFill>
              </a:rPr>
              <a:t> Слесарь по ремонту автомобилей</a:t>
            </a:r>
          </a:p>
          <a:p>
            <a:pPr algn="ctr"/>
            <a:endParaRPr lang="ru-RU" sz="1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/>
              <a:t>890189</a:t>
            </a:r>
            <a:r>
              <a:rPr lang="ru-RU" sz="3200" b="1" dirty="0" smtClean="0">
                <a:solidFill>
                  <a:srgbClr val="C00000"/>
                </a:solidFill>
              </a:rPr>
              <a:t> Сварщик ручной дуговой сварки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плавящимся покрытым электродом</a:t>
            </a:r>
          </a:p>
          <a:p>
            <a:pPr algn="ctr"/>
            <a:endParaRPr lang="ru-RU" sz="11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/>
              <a:t>12565</a:t>
            </a:r>
            <a:r>
              <a:rPr lang="ru-RU" sz="3200" b="1" dirty="0" smtClean="0">
                <a:solidFill>
                  <a:srgbClr val="C00000"/>
                </a:solidFill>
              </a:rPr>
              <a:t> Исполнитель художественно-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оформительских работ</a:t>
            </a: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                     </a:t>
            </a:r>
            <a:endParaRPr lang="ru-RU" sz="32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/>
              <a:t>         </a:t>
            </a:r>
            <a:endParaRPr lang="ru-RU" sz="2800" b="1" dirty="0" smtClean="0"/>
          </a:p>
          <a:p>
            <a:pPr algn="ctr"/>
            <a:r>
              <a:rPr lang="ru-RU" sz="3200" b="1" dirty="0" smtClean="0"/>
              <a:t>                  </a:t>
            </a:r>
            <a:endParaRPr lang="ru-RU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285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Реализуемые </a:t>
            </a:r>
            <a:r>
              <a:rPr lang="ru-RU" sz="3200" b="1" dirty="0" smtClean="0">
                <a:solidFill>
                  <a:srgbClr val="000099"/>
                </a:solidFill>
              </a:rPr>
              <a:t>в СОГБПОУ «СИТТ» </a:t>
            </a:r>
            <a:r>
              <a:rPr lang="ru-RU" sz="3200" b="1" dirty="0" smtClean="0"/>
              <a:t>программы </a:t>
            </a:r>
            <a:r>
              <a:rPr lang="ru-RU" sz="3200" b="1" dirty="0" smtClean="0">
                <a:solidFill>
                  <a:srgbClr val="000099"/>
                </a:solidFill>
              </a:rPr>
              <a:t>профессионального обучения (</a:t>
            </a:r>
            <a:r>
              <a:rPr lang="ru-RU" sz="3200" b="1" dirty="0" err="1" smtClean="0">
                <a:solidFill>
                  <a:srgbClr val="000099"/>
                </a:solidFill>
              </a:rPr>
              <a:t>профподготовки</a:t>
            </a:r>
            <a:r>
              <a:rPr lang="ru-RU" sz="3200" b="1" dirty="0" smtClean="0">
                <a:solidFill>
                  <a:srgbClr val="000099"/>
                </a:solidFill>
              </a:rPr>
              <a:t>)</a:t>
            </a:r>
          </a:p>
          <a:p>
            <a:pPr algn="ctr"/>
            <a:endParaRPr lang="ru-RU" sz="3200" b="1" dirty="0"/>
          </a:p>
        </p:txBody>
      </p:sp>
      <p:sp>
        <p:nvSpPr>
          <p:cNvPr id="28" name="Овал 27"/>
          <p:cNvSpPr/>
          <p:nvPr/>
        </p:nvSpPr>
        <p:spPr>
          <a:xfrm>
            <a:off x="1357290" y="1714488"/>
            <a:ext cx="1143008" cy="785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4" descr="https://avatars.mds.yandex.net/get-pdb/1345964/53b4b6d4-1ebe-401c-97b8-b9d858850932/s1200?webp=fals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1071538" y="1285860"/>
            <a:ext cx="1819323" cy="1684295"/>
          </a:xfrm>
          <a:prstGeom prst="rect">
            <a:avLst/>
          </a:prstGeom>
          <a:noFill/>
        </p:spPr>
      </p:pic>
      <p:sp>
        <p:nvSpPr>
          <p:cNvPr id="37" name="Овал 36"/>
          <p:cNvSpPr/>
          <p:nvPr/>
        </p:nvSpPr>
        <p:spPr>
          <a:xfrm>
            <a:off x="6858016" y="1785926"/>
            <a:ext cx="1143008" cy="9286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6" descr="https://st2.depositphotos.com/1763191/6611/v/950/depositphotos_66115679-stock-illustration-a-head-of-a-gir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1357298"/>
            <a:ext cx="1857388" cy="164307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Click="0" advTm="12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35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910</Words>
  <PresentationFormat>Экран (4:3)</PresentationFormat>
  <Paragraphs>227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дом</cp:lastModifiedBy>
  <cp:revision>29</cp:revision>
  <dcterms:created xsi:type="dcterms:W3CDTF">2020-08-12T05:48:48Z</dcterms:created>
  <dcterms:modified xsi:type="dcterms:W3CDTF">2020-08-13T08:05:30Z</dcterms:modified>
</cp:coreProperties>
</file>